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9"/>
  </p:notesMasterIdLst>
  <p:sldIdLst>
    <p:sldId id="265" r:id="rId3"/>
    <p:sldId id="268" r:id="rId4"/>
    <p:sldId id="273" r:id="rId5"/>
    <p:sldId id="300" r:id="rId6"/>
    <p:sldId id="267" r:id="rId7"/>
    <p:sldId id="279" r:id="rId8"/>
    <p:sldId id="280" r:id="rId9"/>
    <p:sldId id="285" r:id="rId10"/>
    <p:sldId id="286" r:id="rId11"/>
    <p:sldId id="287" r:id="rId12"/>
    <p:sldId id="288" r:id="rId13"/>
    <p:sldId id="289" r:id="rId14"/>
    <p:sldId id="290" r:id="rId15"/>
    <p:sldId id="304" r:id="rId16"/>
    <p:sldId id="282" r:id="rId17"/>
    <p:sldId id="293" r:id="rId18"/>
    <p:sldId id="281" r:id="rId19"/>
    <p:sldId id="294" r:id="rId20"/>
    <p:sldId id="297" r:id="rId21"/>
    <p:sldId id="296" r:id="rId22"/>
    <p:sldId id="278" r:id="rId23"/>
    <p:sldId id="298" r:id="rId24"/>
    <p:sldId id="269" r:id="rId25"/>
    <p:sldId id="277" r:id="rId26"/>
    <p:sldId id="299"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383003-1BEE-5418-B464-8448E677599D}" name="Shubhankar D Bhajekar" initials="SB" userId="S::sbhajeka@purdue.edu::e5b00f49-52bd-4969-a510-ff0c962d2c63" providerId="AD"/>
  <p188:author id="{90ACE99A-ED8F-69BF-5A57-78008697E7CD}" name="Harshraj Vijaysinh Jadeja" initials="" userId="S::hjadeja@purdue.edu::f2de95da-44e2-464c-9b0b-c1e0e2c1c4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9E8A7"/>
    <a:srgbClr val="92D050"/>
    <a:srgbClr val="CFB991"/>
    <a:srgbClr val="DC00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0C331-1B58-73ED-AB2E-2C9BB72B1456}" v="3557" vWet="3559" dt="2024-01-19T02:01:31.104"/>
    <p1510:client id="{14CD386F-FBCC-B406-2A30-AE34E31ACD41}" v="124" dt="2024-01-19T15:08:12.773"/>
    <p1510:client id="{18C71868-6E70-4FE3-903C-9AB9E2230D73}" v="222" dt="2024-01-18T20:10:30.425"/>
    <p1510:client id="{AD08499E-9A70-D941-A548-3FD225ADE9AF}" v="1363" dt="2024-01-19T05:35:13.869"/>
    <p1510:client id="{AD79B6A9-5259-476C-2F85-740CAA159E42}" v="64" dt="2024-01-18T20:35:59.279"/>
    <p1510:client id="{D63D0A49-5141-4ABD-911A-15392CD838D5}" v="191" dt="2024-01-18T15:31:37.2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5"/>
  </p:normalViewPr>
  <p:slideViewPr>
    <p:cSldViewPr snapToGrid="0">
      <p:cViewPr>
        <p:scale>
          <a:sx n="110" d="100"/>
          <a:sy n="110" d="100"/>
        </p:scale>
        <p:origin x="736"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43B9C-7F9B-6B44-9F56-0556CC63A3D8}"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12A59-8979-5A4A-B070-9921BFA16981}" type="slidenum">
              <a:rPr lang="en-US" smtClean="0"/>
              <a:t>‹#›</a:t>
            </a:fld>
            <a:endParaRPr lang="en-US"/>
          </a:p>
        </p:txBody>
      </p:sp>
    </p:spTree>
    <p:extLst>
      <p:ext uri="{BB962C8B-B14F-4D97-AF65-F5344CB8AC3E}">
        <p14:creationId xmlns:p14="http://schemas.microsoft.com/office/powerpoint/2010/main" val="89521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1</a:t>
            </a:fld>
            <a:endParaRPr lang="en-US"/>
          </a:p>
        </p:txBody>
      </p:sp>
    </p:spTree>
    <p:extLst>
      <p:ext uri="{BB962C8B-B14F-4D97-AF65-F5344CB8AC3E}">
        <p14:creationId xmlns:p14="http://schemas.microsoft.com/office/powerpoint/2010/main" val="120793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26</a:t>
            </a:fld>
            <a:endParaRPr lang="en-US"/>
          </a:p>
        </p:txBody>
      </p:sp>
    </p:spTree>
    <p:extLst>
      <p:ext uri="{BB962C8B-B14F-4D97-AF65-F5344CB8AC3E}">
        <p14:creationId xmlns:p14="http://schemas.microsoft.com/office/powerpoint/2010/main" val="117605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2</a:t>
            </a:fld>
            <a:endParaRPr lang="en-US"/>
          </a:p>
        </p:txBody>
      </p:sp>
    </p:spTree>
    <p:extLst>
      <p:ext uri="{BB962C8B-B14F-4D97-AF65-F5344CB8AC3E}">
        <p14:creationId xmlns:p14="http://schemas.microsoft.com/office/powerpoint/2010/main" val="391272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5</a:t>
            </a:fld>
            <a:endParaRPr lang="en-US"/>
          </a:p>
        </p:txBody>
      </p:sp>
    </p:spTree>
    <p:extLst>
      <p:ext uri="{BB962C8B-B14F-4D97-AF65-F5344CB8AC3E}">
        <p14:creationId xmlns:p14="http://schemas.microsoft.com/office/powerpoint/2010/main" val="30932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u="none" strike="noStrike" dirty="0">
              <a:solidFill>
                <a:srgbClr val="111827"/>
              </a:solidFill>
              <a:effectLst/>
              <a:latin typeface="Söhne Mono"/>
            </a:endParaRPr>
          </a:p>
        </p:txBody>
      </p:sp>
      <p:sp>
        <p:nvSpPr>
          <p:cNvPr id="4" name="Slide Number Placeholder 3"/>
          <p:cNvSpPr>
            <a:spLocks noGrp="1"/>
          </p:cNvSpPr>
          <p:nvPr>
            <p:ph type="sldNum" sz="quarter" idx="5"/>
          </p:nvPr>
        </p:nvSpPr>
        <p:spPr/>
        <p:txBody>
          <a:bodyPr/>
          <a:lstStyle/>
          <a:p>
            <a:fld id="{94912A59-8979-5A4A-B070-9921BFA16981}" type="slidenum">
              <a:rPr lang="en-US" smtClean="0"/>
              <a:t>13</a:t>
            </a:fld>
            <a:endParaRPr lang="en-US"/>
          </a:p>
        </p:txBody>
      </p:sp>
    </p:spTree>
    <p:extLst>
      <p:ext uri="{BB962C8B-B14F-4D97-AF65-F5344CB8AC3E}">
        <p14:creationId xmlns:p14="http://schemas.microsoft.com/office/powerpoint/2010/main" val="53006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u="none" strike="noStrike" dirty="0">
              <a:solidFill>
                <a:srgbClr val="111827"/>
              </a:solidFill>
              <a:effectLst/>
              <a:latin typeface="Söhne Mono"/>
            </a:endParaRPr>
          </a:p>
        </p:txBody>
      </p:sp>
      <p:sp>
        <p:nvSpPr>
          <p:cNvPr id="4" name="Slide Number Placeholder 3"/>
          <p:cNvSpPr>
            <a:spLocks noGrp="1"/>
          </p:cNvSpPr>
          <p:nvPr>
            <p:ph type="sldNum" sz="quarter" idx="5"/>
          </p:nvPr>
        </p:nvSpPr>
        <p:spPr/>
        <p:txBody>
          <a:bodyPr/>
          <a:lstStyle/>
          <a:p>
            <a:fld id="{94912A59-8979-5A4A-B070-9921BFA16981}" type="slidenum">
              <a:rPr lang="en-US" smtClean="0"/>
              <a:t>14</a:t>
            </a:fld>
            <a:endParaRPr lang="en-US"/>
          </a:p>
        </p:txBody>
      </p:sp>
    </p:spTree>
    <p:extLst>
      <p:ext uri="{BB962C8B-B14F-4D97-AF65-F5344CB8AC3E}">
        <p14:creationId xmlns:p14="http://schemas.microsoft.com/office/powerpoint/2010/main" val="189497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17</a:t>
            </a:fld>
            <a:endParaRPr lang="en-US"/>
          </a:p>
        </p:txBody>
      </p:sp>
    </p:spTree>
    <p:extLst>
      <p:ext uri="{BB962C8B-B14F-4D97-AF65-F5344CB8AC3E}">
        <p14:creationId xmlns:p14="http://schemas.microsoft.com/office/powerpoint/2010/main" val="125848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18</a:t>
            </a:fld>
            <a:endParaRPr lang="en-US"/>
          </a:p>
        </p:txBody>
      </p:sp>
    </p:spTree>
    <p:extLst>
      <p:ext uri="{BB962C8B-B14F-4D97-AF65-F5344CB8AC3E}">
        <p14:creationId xmlns:p14="http://schemas.microsoft.com/office/powerpoint/2010/main" val="2532689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19</a:t>
            </a:fld>
            <a:endParaRPr lang="en-US"/>
          </a:p>
        </p:txBody>
      </p:sp>
    </p:spTree>
    <p:extLst>
      <p:ext uri="{BB962C8B-B14F-4D97-AF65-F5344CB8AC3E}">
        <p14:creationId xmlns:p14="http://schemas.microsoft.com/office/powerpoint/2010/main" val="200022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20</a:t>
            </a:fld>
            <a:endParaRPr lang="en-US"/>
          </a:p>
        </p:txBody>
      </p:sp>
    </p:spTree>
    <p:extLst>
      <p:ext uri="{BB962C8B-B14F-4D97-AF65-F5344CB8AC3E}">
        <p14:creationId xmlns:p14="http://schemas.microsoft.com/office/powerpoint/2010/main" val="2466699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Title 01">
            <a:extLst>
              <a:ext uri="{FF2B5EF4-FFF2-40B4-BE49-F238E27FC236}">
                <a16:creationId xmlns:a16="http://schemas.microsoft.com/office/drawing/2014/main" id="{F3AEAD18-4437-44B3-AC43-B038D9326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755" name="Rectangle 3"/>
          <p:cNvSpPr>
            <a:spLocks noGrp="1" noChangeArrowheads="1"/>
          </p:cNvSpPr>
          <p:nvPr>
            <p:ph type="ctrTitle"/>
          </p:nvPr>
        </p:nvSpPr>
        <p:spPr>
          <a:xfrm>
            <a:off x="205317" y="4381500"/>
            <a:ext cx="7279216" cy="876300"/>
          </a:xfrm>
          <a:effectLst/>
        </p:spPr>
        <p:txBody>
          <a:bodyPr anchor="t"/>
          <a:lstStyle>
            <a:lvl1pPr algn="l">
              <a:defRPr sz="1600" b="0"/>
            </a:lvl1pPr>
          </a:lstStyle>
          <a:p>
            <a:r>
              <a:rPr lang="en-US"/>
              <a:t>Click to edit Master title style</a:t>
            </a:r>
          </a:p>
        </p:txBody>
      </p:sp>
      <p:sp>
        <p:nvSpPr>
          <p:cNvPr id="458756" name="Rectangle 4"/>
          <p:cNvSpPr>
            <a:spLocks noGrp="1" noChangeArrowheads="1"/>
          </p:cNvSpPr>
          <p:nvPr>
            <p:ph type="subTitle" idx="1"/>
          </p:nvPr>
        </p:nvSpPr>
        <p:spPr>
          <a:xfrm>
            <a:off x="7804151" y="4381500"/>
            <a:ext cx="4030133" cy="1722438"/>
          </a:xfrm>
        </p:spPr>
        <p:txBody>
          <a:bodyPr/>
          <a:lstStyle>
            <a:lvl1pPr marL="0" indent="0">
              <a:buFontTx/>
              <a:buNone/>
              <a:defRPr sz="1800" i="1">
                <a:solidFill>
                  <a:schemeClr val="bg1"/>
                </a:solidFill>
              </a:defRPr>
            </a:lvl1pPr>
          </a:lstStyle>
          <a:p>
            <a:r>
              <a:rPr lang="en-US"/>
              <a:t>Click to edit Master subtitle style</a:t>
            </a:r>
          </a:p>
        </p:txBody>
      </p:sp>
    </p:spTree>
    <p:extLst>
      <p:ext uri="{BB962C8B-B14F-4D97-AF65-F5344CB8AC3E}">
        <p14:creationId xmlns:p14="http://schemas.microsoft.com/office/powerpoint/2010/main" val="114114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630F9CF-BE56-4EDF-9971-17976A60D115}"/>
              </a:ext>
            </a:extLst>
          </p:cNvPr>
          <p:cNvSpPr>
            <a:spLocks noGrp="1" noChangeArrowheads="1"/>
          </p:cNvSpPr>
          <p:nvPr>
            <p:ph type="sldNum" sz="quarter" idx="10"/>
          </p:nvPr>
        </p:nvSpPr>
        <p:spPr>
          <a:ln/>
        </p:spPr>
        <p:txBody>
          <a:bodyPr/>
          <a:lstStyle>
            <a:lvl1pPr>
              <a:defRPr/>
            </a:lvl1pPr>
          </a:lstStyle>
          <a:p>
            <a:fld id="{BAC52666-A454-46B9-9F53-9D6D668AAD08}" type="slidenum">
              <a:rPr lang="en-US" altLang="en-US"/>
              <a:pPr/>
              <a:t>‹#›</a:t>
            </a:fld>
            <a:endParaRPr lang="en-US" altLang="en-US"/>
          </a:p>
        </p:txBody>
      </p:sp>
    </p:spTree>
    <p:extLst>
      <p:ext uri="{BB962C8B-B14F-4D97-AF65-F5344CB8AC3E}">
        <p14:creationId xmlns:p14="http://schemas.microsoft.com/office/powerpoint/2010/main" val="150246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3067" y="65089"/>
            <a:ext cx="2709333" cy="6061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42951" y="65089"/>
            <a:ext cx="7926916" cy="6061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48B8C59-360A-4E63-AE9D-8C4214A81E69}"/>
              </a:ext>
            </a:extLst>
          </p:cNvPr>
          <p:cNvSpPr>
            <a:spLocks noGrp="1" noChangeArrowheads="1"/>
          </p:cNvSpPr>
          <p:nvPr>
            <p:ph type="sldNum" sz="quarter" idx="10"/>
          </p:nvPr>
        </p:nvSpPr>
        <p:spPr>
          <a:ln/>
        </p:spPr>
        <p:txBody>
          <a:bodyPr/>
          <a:lstStyle>
            <a:lvl1pPr>
              <a:defRPr/>
            </a:lvl1pPr>
          </a:lstStyle>
          <a:p>
            <a:fld id="{DFDAB771-761E-4FE6-BEA6-09B4231F601D}" type="slidenum">
              <a:rPr lang="en-US" altLang="en-US"/>
              <a:pPr/>
              <a:t>‹#›</a:t>
            </a:fld>
            <a:endParaRPr lang="en-US" altLang="en-US"/>
          </a:p>
        </p:txBody>
      </p:sp>
    </p:spTree>
    <p:extLst>
      <p:ext uri="{BB962C8B-B14F-4D97-AF65-F5344CB8AC3E}">
        <p14:creationId xmlns:p14="http://schemas.microsoft.com/office/powerpoint/2010/main" val="2102267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263218" y="1330325"/>
            <a:ext cx="5319183" cy="4795838"/>
          </a:xfrm>
        </p:spPr>
        <p:txBody>
          <a:bodyPr/>
          <a:lstStyle/>
          <a:p>
            <a:pPr lvl="0"/>
            <a:endParaRPr lang="en-US" noProof="0"/>
          </a:p>
        </p:txBody>
      </p:sp>
      <p:sp>
        <p:nvSpPr>
          <p:cNvPr id="5" name="Rectangle 5">
            <a:extLst>
              <a:ext uri="{FF2B5EF4-FFF2-40B4-BE49-F238E27FC236}">
                <a16:creationId xmlns:a16="http://schemas.microsoft.com/office/drawing/2014/main" id="{B99ADB79-BA1B-4718-AAFA-8D70BC1C67B0}"/>
              </a:ext>
            </a:extLst>
          </p:cNvPr>
          <p:cNvSpPr>
            <a:spLocks noGrp="1" noChangeArrowheads="1"/>
          </p:cNvSpPr>
          <p:nvPr>
            <p:ph type="sldNum" sz="quarter" idx="10"/>
          </p:nvPr>
        </p:nvSpPr>
        <p:spPr>
          <a:ln/>
        </p:spPr>
        <p:txBody>
          <a:bodyPr/>
          <a:lstStyle>
            <a:lvl1pPr>
              <a:defRPr/>
            </a:lvl1pPr>
          </a:lstStyle>
          <a:p>
            <a:fld id="{0DA3DAEF-62FF-4229-9979-52AA7B0BF78A}" type="slidenum">
              <a:rPr lang="en-US" altLang="en-US"/>
              <a:pPr/>
              <a:t>‹#›</a:t>
            </a:fld>
            <a:endParaRPr lang="en-US" altLang="en-US"/>
          </a:p>
        </p:txBody>
      </p:sp>
    </p:spTree>
    <p:extLst>
      <p:ext uri="{BB962C8B-B14F-4D97-AF65-F5344CB8AC3E}">
        <p14:creationId xmlns:p14="http://schemas.microsoft.com/office/powerpoint/2010/main" val="59688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9A6D825-4E43-4B23-8548-84301F6A9416}"/>
              </a:ext>
            </a:extLst>
          </p:cNvPr>
          <p:cNvSpPr>
            <a:spLocks noGrp="1" noChangeArrowheads="1"/>
          </p:cNvSpPr>
          <p:nvPr>
            <p:ph type="sldNum" sz="quarter" idx="10"/>
          </p:nvPr>
        </p:nvSpPr>
        <p:spPr>
          <a:ln/>
        </p:spPr>
        <p:txBody>
          <a:bodyPr/>
          <a:lstStyle>
            <a:lvl1pPr>
              <a:defRPr/>
            </a:lvl1pPr>
          </a:lstStyle>
          <a:p>
            <a:fld id="{4ADCC366-3E4A-4CC7-939E-3437B361FCBB}" type="slidenum">
              <a:rPr lang="en-US" altLang="en-US"/>
              <a:pPr/>
              <a:t>‹#›</a:t>
            </a:fld>
            <a:endParaRPr lang="en-US" altLang="en-US"/>
          </a:p>
        </p:txBody>
      </p:sp>
    </p:spTree>
    <p:extLst>
      <p:ext uri="{BB962C8B-B14F-4D97-AF65-F5344CB8AC3E}">
        <p14:creationId xmlns:p14="http://schemas.microsoft.com/office/powerpoint/2010/main" val="250523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ClipArt Placeholder 2"/>
          <p:cNvSpPr>
            <a:spLocks noGrp="1"/>
          </p:cNvSpPr>
          <p:nvPr>
            <p:ph type="clipArt" sz="half" idx="1"/>
          </p:nvPr>
        </p:nvSpPr>
        <p:spPr>
          <a:xfrm>
            <a:off x="742951" y="1330325"/>
            <a:ext cx="5317067" cy="4795838"/>
          </a:xfrm>
        </p:spPr>
        <p:txBody>
          <a:bodyPr/>
          <a:lstStyle/>
          <a:p>
            <a:pPr lvl="0"/>
            <a:endParaRPr lang="en-US" noProof="0"/>
          </a:p>
        </p:txBody>
      </p:sp>
      <p:sp>
        <p:nvSpPr>
          <p:cNvPr id="4" name="Text Placeholder 3"/>
          <p:cNvSpPr>
            <a:spLocks noGrp="1"/>
          </p:cNvSpPr>
          <p:nvPr>
            <p:ph type="body"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F6E6190-43F8-49AC-95BF-8065CAB91534}"/>
              </a:ext>
            </a:extLst>
          </p:cNvPr>
          <p:cNvSpPr>
            <a:spLocks noGrp="1" noChangeArrowheads="1"/>
          </p:cNvSpPr>
          <p:nvPr>
            <p:ph type="sldNum" sz="quarter" idx="10"/>
          </p:nvPr>
        </p:nvSpPr>
        <p:spPr>
          <a:ln/>
        </p:spPr>
        <p:txBody>
          <a:bodyPr/>
          <a:lstStyle>
            <a:lvl1pPr>
              <a:defRPr/>
            </a:lvl1pPr>
          </a:lstStyle>
          <a:p>
            <a:fld id="{84B36F8A-32C7-4B6D-9D90-4DC020D771A1}" type="slidenum">
              <a:rPr lang="en-US" altLang="en-US"/>
              <a:pPr/>
              <a:t>‹#›</a:t>
            </a:fld>
            <a:endParaRPr lang="en-US" altLang="en-US"/>
          </a:p>
        </p:txBody>
      </p:sp>
    </p:spTree>
    <p:extLst>
      <p:ext uri="{BB962C8B-B14F-4D97-AF65-F5344CB8AC3E}">
        <p14:creationId xmlns:p14="http://schemas.microsoft.com/office/powerpoint/2010/main" val="382916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1/18/24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530866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329595"/>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Lincoln electric – forecasting group</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Project Scope &amp; Data Request</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1/18/24</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4083568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a:t>
            </a:r>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Project Scope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1/18/24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968608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1/18/24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3072923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1/18/24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9578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922AC81-F8A8-4598-8E0F-BAE3DC6EABE7}"/>
              </a:ext>
            </a:extLst>
          </p:cNvPr>
          <p:cNvSpPr>
            <a:spLocks noGrp="1" noChangeArrowheads="1"/>
          </p:cNvSpPr>
          <p:nvPr>
            <p:ph type="sldNum" sz="quarter" idx="10"/>
          </p:nvPr>
        </p:nvSpPr>
        <p:spPr>
          <a:ln/>
        </p:spPr>
        <p:txBody>
          <a:bodyPr/>
          <a:lstStyle>
            <a:lvl1pPr>
              <a:defRPr/>
            </a:lvl1pPr>
          </a:lstStyle>
          <a:p>
            <a:fld id="{9CD85FB9-13AD-4E31-96CF-E6208A854EF1}" type="slidenum">
              <a:rPr lang="en-US" altLang="en-US"/>
              <a:pPr/>
              <a:t>‹#›</a:t>
            </a:fld>
            <a:endParaRPr lang="en-US" altLang="en-US"/>
          </a:p>
        </p:txBody>
      </p:sp>
    </p:spTree>
    <p:extLst>
      <p:ext uri="{BB962C8B-B14F-4D97-AF65-F5344CB8AC3E}">
        <p14:creationId xmlns:p14="http://schemas.microsoft.com/office/powerpoint/2010/main" val="232608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1/18/24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07790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1/18/24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3941506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AE0E4B30-F07C-4EA8-8DB2-BCD2E308BB33}"/>
              </a:ext>
            </a:extLst>
          </p:cNvPr>
          <p:cNvSpPr>
            <a:spLocks noGrp="1" noChangeArrowheads="1"/>
          </p:cNvSpPr>
          <p:nvPr>
            <p:ph type="sldNum" sz="quarter" idx="10"/>
          </p:nvPr>
        </p:nvSpPr>
        <p:spPr>
          <a:ln/>
        </p:spPr>
        <p:txBody>
          <a:bodyPr/>
          <a:lstStyle>
            <a:lvl1pPr>
              <a:defRPr/>
            </a:lvl1pPr>
          </a:lstStyle>
          <a:p>
            <a:fld id="{C72E8495-0DC4-4E37-B95F-3D97ECE72BED}" type="slidenum">
              <a:rPr lang="en-US" altLang="en-US"/>
              <a:pPr/>
              <a:t>‹#›</a:t>
            </a:fld>
            <a:endParaRPr lang="en-US" altLang="en-US"/>
          </a:p>
        </p:txBody>
      </p:sp>
    </p:spTree>
    <p:extLst>
      <p:ext uri="{BB962C8B-B14F-4D97-AF65-F5344CB8AC3E}">
        <p14:creationId xmlns:p14="http://schemas.microsoft.com/office/powerpoint/2010/main" val="73803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42951" y="1330325"/>
            <a:ext cx="5317067"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A7DF4CC-0BD3-4014-BCDA-7D2FAD902709}"/>
              </a:ext>
            </a:extLst>
          </p:cNvPr>
          <p:cNvSpPr>
            <a:spLocks noGrp="1" noChangeArrowheads="1"/>
          </p:cNvSpPr>
          <p:nvPr>
            <p:ph type="sldNum" sz="quarter" idx="10"/>
          </p:nvPr>
        </p:nvSpPr>
        <p:spPr>
          <a:ln/>
        </p:spPr>
        <p:txBody>
          <a:bodyPr/>
          <a:lstStyle>
            <a:lvl1pPr>
              <a:defRPr/>
            </a:lvl1pPr>
          </a:lstStyle>
          <a:p>
            <a:fld id="{EEB59FBE-EBD0-4286-812B-F8FD223BFB24}" type="slidenum">
              <a:rPr lang="en-US" altLang="en-US"/>
              <a:pPr/>
              <a:t>‹#›</a:t>
            </a:fld>
            <a:endParaRPr lang="en-US" altLang="en-US"/>
          </a:p>
        </p:txBody>
      </p:sp>
    </p:spTree>
    <p:extLst>
      <p:ext uri="{BB962C8B-B14F-4D97-AF65-F5344CB8AC3E}">
        <p14:creationId xmlns:p14="http://schemas.microsoft.com/office/powerpoint/2010/main" val="220430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49D5D9F8-BBC4-4081-981A-EB8C4EC3D2CB}"/>
              </a:ext>
            </a:extLst>
          </p:cNvPr>
          <p:cNvSpPr>
            <a:spLocks noGrp="1" noChangeArrowheads="1"/>
          </p:cNvSpPr>
          <p:nvPr>
            <p:ph type="sldNum" sz="quarter" idx="10"/>
          </p:nvPr>
        </p:nvSpPr>
        <p:spPr>
          <a:ln/>
        </p:spPr>
        <p:txBody>
          <a:bodyPr/>
          <a:lstStyle>
            <a:lvl1pPr>
              <a:defRPr/>
            </a:lvl1pPr>
          </a:lstStyle>
          <a:p>
            <a:fld id="{ACA178B6-562F-4D5C-B875-F950D7AB2438}" type="slidenum">
              <a:rPr lang="en-US" altLang="en-US"/>
              <a:pPr/>
              <a:t>‹#›</a:t>
            </a:fld>
            <a:endParaRPr lang="en-US" altLang="en-US"/>
          </a:p>
        </p:txBody>
      </p:sp>
    </p:spTree>
    <p:extLst>
      <p:ext uri="{BB962C8B-B14F-4D97-AF65-F5344CB8AC3E}">
        <p14:creationId xmlns:p14="http://schemas.microsoft.com/office/powerpoint/2010/main" val="178360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C20F0A5-70A4-4F8D-B0C2-463946BABF12}"/>
              </a:ext>
            </a:extLst>
          </p:cNvPr>
          <p:cNvSpPr>
            <a:spLocks noGrp="1" noChangeArrowheads="1"/>
          </p:cNvSpPr>
          <p:nvPr>
            <p:ph type="sldNum" sz="quarter" idx="10"/>
          </p:nvPr>
        </p:nvSpPr>
        <p:spPr>
          <a:ln/>
        </p:spPr>
        <p:txBody>
          <a:bodyPr/>
          <a:lstStyle>
            <a:lvl1pPr>
              <a:defRPr/>
            </a:lvl1pPr>
          </a:lstStyle>
          <a:p>
            <a:fld id="{5B2DE5B9-50DD-41A4-9091-EDA8E44C8861}" type="slidenum">
              <a:rPr lang="en-US" altLang="en-US"/>
              <a:pPr/>
              <a:t>‹#›</a:t>
            </a:fld>
            <a:endParaRPr lang="en-US" altLang="en-US"/>
          </a:p>
        </p:txBody>
      </p:sp>
    </p:spTree>
    <p:extLst>
      <p:ext uri="{BB962C8B-B14F-4D97-AF65-F5344CB8AC3E}">
        <p14:creationId xmlns:p14="http://schemas.microsoft.com/office/powerpoint/2010/main" val="3286321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2313AE5-79A2-4625-8880-932AF84F11AE}"/>
              </a:ext>
            </a:extLst>
          </p:cNvPr>
          <p:cNvSpPr>
            <a:spLocks noGrp="1" noChangeArrowheads="1"/>
          </p:cNvSpPr>
          <p:nvPr>
            <p:ph type="sldNum" sz="quarter" idx="10"/>
          </p:nvPr>
        </p:nvSpPr>
        <p:spPr>
          <a:ln/>
        </p:spPr>
        <p:txBody>
          <a:bodyPr/>
          <a:lstStyle>
            <a:lvl1pPr>
              <a:defRPr/>
            </a:lvl1pPr>
          </a:lstStyle>
          <a:p>
            <a:fld id="{210737C1-62C5-432A-8EAC-7C8587E99E6E}" type="slidenum">
              <a:rPr lang="en-US" altLang="en-US"/>
              <a:pPr/>
              <a:t>‹#›</a:t>
            </a:fld>
            <a:endParaRPr lang="en-US" altLang="en-US"/>
          </a:p>
        </p:txBody>
      </p:sp>
    </p:spTree>
    <p:extLst>
      <p:ext uri="{BB962C8B-B14F-4D97-AF65-F5344CB8AC3E}">
        <p14:creationId xmlns:p14="http://schemas.microsoft.com/office/powerpoint/2010/main" val="123087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40367F6-C40D-463E-A2D9-88B02D0EF858}"/>
              </a:ext>
            </a:extLst>
          </p:cNvPr>
          <p:cNvSpPr>
            <a:spLocks noGrp="1" noChangeArrowheads="1"/>
          </p:cNvSpPr>
          <p:nvPr>
            <p:ph type="sldNum" sz="quarter" idx="10"/>
          </p:nvPr>
        </p:nvSpPr>
        <p:spPr>
          <a:ln/>
        </p:spPr>
        <p:txBody>
          <a:bodyPr/>
          <a:lstStyle>
            <a:lvl1pPr>
              <a:defRPr/>
            </a:lvl1pPr>
          </a:lstStyle>
          <a:p>
            <a:fld id="{B80C03DC-5C27-45FC-B8D6-3960A720465B}" type="slidenum">
              <a:rPr lang="en-US" altLang="en-US"/>
              <a:pPr/>
              <a:t>‹#›</a:t>
            </a:fld>
            <a:endParaRPr lang="en-US" altLang="en-US"/>
          </a:p>
        </p:txBody>
      </p:sp>
    </p:spTree>
    <p:extLst>
      <p:ext uri="{BB962C8B-B14F-4D97-AF65-F5344CB8AC3E}">
        <p14:creationId xmlns:p14="http://schemas.microsoft.com/office/powerpoint/2010/main" val="105997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318D80B-0759-44F4-8A03-FE6E471FE9AB}"/>
              </a:ext>
            </a:extLst>
          </p:cNvPr>
          <p:cNvSpPr>
            <a:spLocks noGrp="1" noChangeArrowheads="1"/>
          </p:cNvSpPr>
          <p:nvPr>
            <p:ph type="sldNum" sz="quarter" idx="10"/>
          </p:nvPr>
        </p:nvSpPr>
        <p:spPr>
          <a:ln/>
        </p:spPr>
        <p:txBody>
          <a:bodyPr/>
          <a:lstStyle>
            <a:lvl1pPr>
              <a:defRPr/>
            </a:lvl1pPr>
          </a:lstStyle>
          <a:p>
            <a:fld id="{B0476910-5A38-4D7D-B632-2F7B551B6498}" type="slidenum">
              <a:rPr lang="en-US" altLang="en-US"/>
              <a:pPr/>
              <a:t>‹#›</a:t>
            </a:fld>
            <a:endParaRPr lang="en-US" altLang="en-US"/>
          </a:p>
        </p:txBody>
      </p:sp>
    </p:spTree>
    <p:extLst>
      <p:ext uri="{BB962C8B-B14F-4D97-AF65-F5344CB8AC3E}">
        <p14:creationId xmlns:p14="http://schemas.microsoft.com/office/powerpoint/2010/main" val="2134029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slide 01 updated">
            <a:extLst>
              <a:ext uri="{FF2B5EF4-FFF2-40B4-BE49-F238E27FC236}">
                <a16:creationId xmlns:a16="http://schemas.microsoft.com/office/drawing/2014/main" id="{4EFCF624-198A-4FE8-A2AE-1B9A7D782A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1" name="Rectangle 3">
            <a:extLst>
              <a:ext uri="{FF2B5EF4-FFF2-40B4-BE49-F238E27FC236}">
                <a16:creationId xmlns:a16="http://schemas.microsoft.com/office/drawing/2014/main" id="{A46BEAE6-314E-4D91-AB30-B4E705052BBE}"/>
              </a:ext>
            </a:extLst>
          </p:cNvPr>
          <p:cNvSpPr>
            <a:spLocks noGrp="1" noChangeArrowheads="1"/>
          </p:cNvSpPr>
          <p:nvPr>
            <p:ph type="title"/>
          </p:nvPr>
        </p:nvSpPr>
        <p:spPr bwMode="auto">
          <a:xfrm>
            <a:off x="4226984" y="65088"/>
            <a:ext cx="7355416" cy="10033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a:extLst>
              <a:ext uri="{FF2B5EF4-FFF2-40B4-BE49-F238E27FC236}">
                <a16:creationId xmlns:a16="http://schemas.microsoft.com/office/drawing/2014/main" id="{3505EB29-6A67-4E25-8140-11117A4AB499}"/>
              </a:ext>
            </a:extLst>
          </p:cNvPr>
          <p:cNvSpPr>
            <a:spLocks noGrp="1" noChangeArrowheads="1"/>
          </p:cNvSpPr>
          <p:nvPr>
            <p:ph type="body" idx="1"/>
          </p:nvPr>
        </p:nvSpPr>
        <p:spPr bwMode="auto">
          <a:xfrm>
            <a:off x="742952" y="1330325"/>
            <a:ext cx="10839449"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7733" name="Rectangle 5">
            <a:extLst>
              <a:ext uri="{FF2B5EF4-FFF2-40B4-BE49-F238E27FC236}">
                <a16:creationId xmlns:a16="http://schemas.microsoft.com/office/drawing/2014/main" id="{494E55E6-BD44-4BCF-A640-AA8A2AFFE8FE}"/>
              </a:ext>
            </a:extLst>
          </p:cNvPr>
          <p:cNvSpPr>
            <a:spLocks noGrp="1" noChangeArrowheads="1"/>
          </p:cNvSpPr>
          <p:nvPr>
            <p:ph type="sldNum" sz="quarter" idx="4"/>
          </p:nvPr>
        </p:nvSpPr>
        <p:spPr bwMode="auto">
          <a:xfrm>
            <a:off x="9347200" y="6511926"/>
            <a:ext cx="2844800" cy="34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1">
                <a:solidFill>
                  <a:schemeClr val="bg1"/>
                </a:solidFill>
              </a:defRPr>
            </a:lvl1pPr>
          </a:lstStyle>
          <a:p>
            <a:fld id="{872E79CC-38E9-41CD-88D5-1F3C52D2B03E}" type="slidenum">
              <a:rPr lang="en-US" altLang="en-US"/>
              <a:pPr/>
              <a:t>‹#›</a:t>
            </a:fld>
            <a:endParaRPr lang="en-US" altLang="en-US"/>
          </a:p>
        </p:txBody>
      </p:sp>
    </p:spTree>
    <p:extLst>
      <p:ext uri="{BB962C8B-B14F-4D97-AF65-F5344CB8AC3E}">
        <p14:creationId xmlns:p14="http://schemas.microsoft.com/office/powerpoint/2010/main" val="4244967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r" rtl="0" eaLnBrk="0" fontAlgn="base" hangingPunct="0">
        <a:spcBef>
          <a:spcPct val="0"/>
        </a:spcBef>
        <a:spcAft>
          <a:spcPct val="0"/>
        </a:spcAft>
        <a:defRPr sz="2800" b="1">
          <a:solidFill>
            <a:schemeClr val="bg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defRPr>
      </a:lvl2pPr>
      <a:lvl3pPr algn="r" rtl="0" eaLnBrk="0" fontAlgn="base" hangingPunct="0">
        <a:spcBef>
          <a:spcPct val="0"/>
        </a:spcBef>
        <a:spcAft>
          <a:spcPct val="0"/>
        </a:spcAft>
        <a:defRPr sz="2800" b="1">
          <a:solidFill>
            <a:schemeClr val="bg1"/>
          </a:solidFill>
          <a:latin typeface="Arial" charset="0"/>
        </a:defRPr>
      </a:lvl3pPr>
      <a:lvl4pPr algn="r" rtl="0" eaLnBrk="0" fontAlgn="base" hangingPunct="0">
        <a:spcBef>
          <a:spcPct val="0"/>
        </a:spcBef>
        <a:spcAft>
          <a:spcPct val="0"/>
        </a:spcAft>
        <a:defRPr sz="2800" b="1">
          <a:solidFill>
            <a:schemeClr val="bg1"/>
          </a:solidFill>
          <a:latin typeface="Arial" charset="0"/>
        </a:defRPr>
      </a:lvl4pPr>
      <a:lvl5pPr algn="r" rtl="0" eaLnBrk="0" fontAlgn="base" hangingPunct="0">
        <a:spcBef>
          <a:spcPct val="0"/>
        </a:spcBef>
        <a:spcAft>
          <a:spcPct val="0"/>
        </a:spcAft>
        <a:defRPr sz="2800" b="1">
          <a:solidFill>
            <a:schemeClr val="bg1"/>
          </a:solidFill>
          <a:latin typeface="Arial" charset="0"/>
        </a:defRPr>
      </a:lvl5pPr>
      <a:lvl6pPr marL="457200" algn="r" rtl="0" fontAlgn="base">
        <a:spcBef>
          <a:spcPct val="0"/>
        </a:spcBef>
        <a:spcAft>
          <a:spcPct val="0"/>
        </a:spcAft>
        <a:defRPr sz="2800" b="1">
          <a:solidFill>
            <a:schemeClr val="bg1"/>
          </a:solidFill>
          <a:latin typeface="Arial" charset="0"/>
        </a:defRPr>
      </a:lvl6pPr>
      <a:lvl7pPr marL="914400" algn="r" rtl="0" fontAlgn="base">
        <a:spcBef>
          <a:spcPct val="0"/>
        </a:spcBef>
        <a:spcAft>
          <a:spcPct val="0"/>
        </a:spcAft>
        <a:defRPr sz="2800" b="1">
          <a:solidFill>
            <a:schemeClr val="bg1"/>
          </a:solidFill>
          <a:latin typeface="Arial" charset="0"/>
        </a:defRPr>
      </a:lvl7pPr>
      <a:lvl8pPr marL="1371600" algn="r" rtl="0" fontAlgn="base">
        <a:spcBef>
          <a:spcPct val="0"/>
        </a:spcBef>
        <a:spcAft>
          <a:spcPct val="0"/>
        </a:spcAft>
        <a:defRPr sz="2800" b="1">
          <a:solidFill>
            <a:schemeClr val="bg1"/>
          </a:solidFill>
          <a:latin typeface="Arial" charset="0"/>
        </a:defRPr>
      </a:lvl8pPr>
      <a:lvl9pPr marL="1828800" algn="r"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Font typeface="Arial" panose="020B0604020202020204" pitchFamily="34" charset="0"/>
        <a:buChar char="–"/>
        <a:defRPr sz="2000" i="1">
          <a:solidFill>
            <a:schemeClr val="tx1"/>
          </a:solidFill>
          <a:latin typeface="+mn-lt"/>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endParaRPr lang="en-US"/>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1/18/24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40264027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veda-samhitha-alluri-22a858211/" TargetMode="External"/><Relationship Id="rId13" Type="http://schemas.openxmlformats.org/officeDocument/2006/relationships/image" Target="../media/image7.png"/><Relationship Id="rId3" Type="http://schemas.openxmlformats.org/officeDocument/2006/relationships/hyperlink" Target="mailto:sing1230@purdue.edu" TargetMode="External"/><Relationship Id="rId7" Type="http://schemas.openxmlformats.org/officeDocument/2006/relationships/hyperlink" Target="http://www.linkedin.com/in/srinija-s" TargetMode="Externa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www.linkedin.com/in/akankshasingh1997/" TargetMode="External"/><Relationship Id="rId11" Type="http://schemas.openxmlformats.org/officeDocument/2006/relationships/image" Target="../media/image5.png"/><Relationship Id="rId5" Type="http://schemas.openxmlformats.org/officeDocument/2006/relationships/hyperlink" Target="mailto:hasaleh@purdue.edu" TargetMode="External"/><Relationship Id="rId15" Type="http://schemas.openxmlformats.org/officeDocument/2006/relationships/image" Target="../media/image9.jpeg"/><Relationship Id="rId10" Type="http://schemas.openxmlformats.org/officeDocument/2006/relationships/hyperlink" Target="https://www.linkedin.com/in/shubhankar-bhajekar/" TargetMode="External"/><Relationship Id="rId4" Type="http://schemas.openxmlformats.org/officeDocument/2006/relationships/hyperlink" Target="mailto:ssrimami@purdue.edu" TargetMode="External"/><Relationship Id="rId9" Type="http://schemas.openxmlformats.org/officeDocument/2006/relationships/hyperlink" Target="http://www.linkedin.com/in/husam-saleh-421hs" TargetMode="Externa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1329595"/>
          </a:xfrm>
        </p:spPr>
        <p:txBody>
          <a:bodyPr/>
          <a:lstStyle/>
          <a:p>
            <a:r>
              <a:rPr lang="en-US" sz="4800" b="0">
                <a:latin typeface="Franklin Gothic Medium"/>
              </a:rPr>
              <a:t>Purdue</a:t>
            </a:r>
            <a:r>
              <a:rPr lang="en-US" b="0">
                <a:latin typeface="Franklin Gothic Medium"/>
              </a:rPr>
              <a:t> business Analytics team</a:t>
            </a:r>
            <a:endParaRPr lang="en-US" sz="4800" b="0">
              <a:latin typeface="Franklin Gothic Medium" panose="020B0603020102020204" pitchFamily="34"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6475" y="3320090"/>
            <a:ext cx="6790718" cy="1231106"/>
          </a:xfrm>
        </p:spPr>
        <p:txBody>
          <a:bodyPr/>
          <a:lstStyle/>
          <a:p>
            <a:r>
              <a:rPr lang="en-US" sz="4000" b="0">
                <a:latin typeface="Franklin Gothic Medium"/>
              </a:rPr>
              <a:t>Meijer: Retail Real Estate Decision Support </a:t>
            </a:r>
            <a:endParaRPr lang="en-US" sz="4000" b="0">
              <a:latin typeface="Franklin Gothic Medium" panose="020B0603020102020204" pitchFamily="34" charset="0"/>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1F9D2-6CC5-728B-92C4-F061E235A83A}"/>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E7D59DF-2D35-A564-2DB2-E42CA160E7FD}"/>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19088B2B-F46A-5A12-F780-D88AFD209F48}"/>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8" name="TextBox 7">
            <a:extLst>
              <a:ext uri="{FF2B5EF4-FFF2-40B4-BE49-F238E27FC236}">
                <a16:creationId xmlns:a16="http://schemas.microsoft.com/office/drawing/2014/main" id="{AE1D8896-E9C3-5DFB-C862-218BCB6385F3}"/>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Traffic Volume</a:t>
            </a:r>
          </a:p>
        </p:txBody>
      </p:sp>
      <p:pic>
        <p:nvPicPr>
          <p:cNvPr id="4" name="Picture 3">
            <a:extLst>
              <a:ext uri="{FF2B5EF4-FFF2-40B4-BE49-F238E27FC236}">
                <a16:creationId xmlns:a16="http://schemas.microsoft.com/office/drawing/2014/main" id="{FBA63BE4-3E9F-119B-7446-B1826C490047}"/>
              </a:ext>
            </a:extLst>
          </p:cNvPr>
          <p:cNvPicPr>
            <a:picLocks noChangeAspect="1"/>
          </p:cNvPicPr>
          <p:nvPr/>
        </p:nvPicPr>
        <p:blipFill rotWithShape="1">
          <a:blip r:embed="rId2"/>
          <a:srcRect r="-154" b="1118"/>
          <a:stretch/>
        </p:blipFill>
        <p:spPr>
          <a:xfrm>
            <a:off x="4609420" y="1027339"/>
            <a:ext cx="7066198" cy="4814181"/>
          </a:xfrm>
          <a:prstGeom prst="rect">
            <a:avLst/>
          </a:prstGeom>
        </p:spPr>
      </p:pic>
      <p:sp>
        <p:nvSpPr>
          <p:cNvPr id="10" name="TextBox 9">
            <a:extLst>
              <a:ext uri="{FF2B5EF4-FFF2-40B4-BE49-F238E27FC236}">
                <a16:creationId xmlns:a16="http://schemas.microsoft.com/office/drawing/2014/main" id="{34955357-B0F0-CB9C-FC31-92A7CCF6B316}"/>
              </a:ext>
            </a:extLst>
          </p:cNvPr>
          <p:cNvSpPr txBox="1"/>
          <p:nvPr/>
        </p:nvSpPr>
        <p:spPr>
          <a:xfrm>
            <a:off x="1132113" y="1374321"/>
            <a:ext cx="3290206" cy="424731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t>Year</a:t>
            </a:r>
          </a:p>
          <a:p>
            <a:pPr marL="342900" indent="-342900">
              <a:buAutoNum type="arabicPeriod"/>
            </a:pPr>
            <a:endParaRPr lang="en-US" dirty="0"/>
          </a:p>
          <a:p>
            <a:pPr marL="342900" indent="-342900">
              <a:buAutoNum type="arabicPeriod"/>
            </a:pPr>
            <a:r>
              <a:rPr lang="en-US" dirty="0"/>
              <a:t>State</a:t>
            </a:r>
          </a:p>
          <a:p>
            <a:pPr marL="342900" indent="-342900">
              <a:buAutoNum type="arabicPeriod"/>
            </a:pPr>
            <a:endParaRPr lang="en-US" dirty="0"/>
          </a:p>
          <a:p>
            <a:pPr marL="342900" indent="-342900">
              <a:buAutoNum type="arabicPeriod"/>
            </a:pPr>
            <a:r>
              <a:rPr lang="en-US" dirty="0"/>
              <a:t>Location ID</a:t>
            </a:r>
          </a:p>
          <a:p>
            <a:pPr marL="342900" indent="-342900">
              <a:buAutoNum type="arabicPeriod"/>
            </a:pPr>
            <a:endParaRPr lang="en-US" dirty="0"/>
          </a:p>
          <a:p>
            <a:pPr marL="342900" indent="-342900">
              <a:buAutoNum type="arabicPeriod"/>
            </a:pPr>
            <a:r>
              <a:rPr lang="en-US" dirty="0"/>
              <a:t>County</a:t>
            </a:r>
          </a:p>
          <a:p>
            <a:pPr marL="342900" indent="-342900">
              <a:buAutoNum type="arabicPeriod"/>
            </a:pPr>
            <a:endParaRPr lang="en-US" dirty="0"/>
          </a:p>
          <a:p>
            <a:pPr marL="342900" indent="-342900">
              <a:buAutoNum type="arabicPeriod"/>
            </a:pPr>
            <a:r>
              <a:rPr lang="en-US" dirty="0"/>
              <a:t>Latitude</a:t>
            </a:r>
          </a:p>
          <a:p>
            <a:pPr marL="342900" indent="-342900">
              <a:buAutoNum type="arabicPeriod"/>
            </a:pPr>
            <a:endParaRPr lang="en-US" dirty="0"/>
          </a:p>
          <a:p>
            <a:pPr marL="342900" indent="-342900">
              <a:buAutoNum type="arabicPeriod"/>
            </a:pPr>
            <a:r>
              <a:rPr lang="en-US" dirty="0"/>
              <a:t>Longitude</a:t>
            </a:r>
          </a:p>
          <a:p>
            <a:pPr marL="342900" indent="-342900">
              <a:buAutoNum type="arabicPeriod"/>
            </a:pPr>
            <a:endParaRPr lang="en-US" dirty="0"/>
          </a:p>
          <a:p>
            <a:pPr marL="342900" indent="-342900">
              <a:buAutoNum type="arabicPeriod"/>
            </a:pPr>
            <a:r>
              <a:rPr lang="en-US" dirty="0"/>
              <a:t>Type of Road</a:t>
            </a:r>
          </a:p>
          <a:p>
            <a:pPr marL="342900" indent="-342900">
              <a:buAutoNum type="arabicPeriod"/>
            </a:pPr>
            <a:endParaRPr lang="en-US" dirty="0"/>
          </a:p>
          <a:p>
            <a:pPr marL="342900" indent="-342900">
              <a:buAutoNum type="arabicPeriod"/>
            </a:pPr>
            <a:r>
              <a:rPr lang="en-US" dirty="0"/>
              <a:t>Annual Average Daily Traffic</a:t>
            </a:r>
          </a:p>
        </p:txBody>
      </p:sp>
    </p:spTree>
    <p:extLst>
      <p:ext uri="{BB962C8B-B14F-4D97-AF65-F5344CB8AC3E}">
        <p14:creationId xmlns:p14="http://schemas.microsoft.com/office/powerpoint/2010/main" val="320473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06D89-20C9-8BD3-C60B-C6913450D59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0650982-FA8E-742C-FED1-33CBC34D8691}"/>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14152C18-B486-F047-C92E-76CF584213CC}"/>
              </a:ext>
            </a:extLst>
          </p:cNvPr>
          <p:cNvSpPr>
            <a:spLocks noGrp="1"/>
          </p:cNvSpPr>
          <p:nvPr>
            <p:ph type="sldNum" sz="quarter" idx="12"/>
          </p:nvPr>
        </p:nvSpPr>
        <p:spPr/>
        <p:txBody>
          <a:bodyPr/>
          <a:lstStyle/>
          <a:p>
            <a:fld id="{8A7A6979-0714-4377-B894-6BE4C2D6E202}" type="slidenum">
              <a:rPr lang="en-US" smtClean="0"/>
              <a:pPr/>
              <a:t>11</a:t>
            </a:fld>
            <a:endParaRPr lang="en-US"/>
          </a:p>
        </p:txBody>
      </p:sp>
      <p:sp>
        <p:nvSpPr>
          <p:cNvPr id="8" name="TextBox 7">
            <a:extLst>
              <a:ext uri="{FF2B5EF4-FFF2-40B4-BE49-F238E27FC236}">
                <a16:creationId xmlns:a16="http://schemas.microsoft.com/office/drawing/2014/main" id="{0FC19070-65B0-DFF7-4016-17B852A089FA}"/>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Distance to Highway</a:t>
            </a:r>
          </a:p>
        </p:txBody>
      </p:sp>
      <p:sp>
        <p:nvSpPr>
          <p:cNvPr id="10" name="TextBox 9">
            <a:extLst>
              <a:ext uri="{FF2B5EF4-FFF2-40B4-BE49-F238E27FC236}">
                <a16:creationId xmlns:a16="http://schemas.microsoft.com/office/drawing/2014/main" id="{3A7400C5-E95A-9812-5CC5-1D53EFDC0D7D}"/>
              </a:ext>
            </a:extLst>
          </p:cNvPr>
          <p:cNvSpPr txBox="1"/>
          <p:nvPr/>
        </p:nvSpPr>
        <p:spPr>
          <a:xfrm>
            <a:off x="609599" y="1430350"/>
            <a:ext cx="3442607"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Coordinates of the Potential Location for mExpress store</a:t>
            </a:r>
          </a:p>
        </p:txBody>
      </p:sp>
      <p:sp>
        <p:nvSpPr>
          <p:cNvPr id="12" name="TextBox 11">
            <a:extLst>
              <a:ext uri="{FF2B5EF4-FFF2-40B4-BE49-F238E27FC236}">
                <a16:creationId xmlns:a16="http://schemas.microsoft.com/office/drawing/2014/main" id="{7362B65E-2158-1E4B-DA59-20C0BF0A3145}"/>
              </a:ext>
            </a:extLst>
          </p:cNvPr>
          <p:cNvSpPr txBox="1"/>
          <p:nvPr/>
        </p:nvSpPr>
        <p:spPr>
          <a:xfrm>
            <a:off x="609599" y="2453607"/>
            <a:ext cx="3442606"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Coordinates of the nearest entry/exit ramp of a highway</a:t>
            </a:r>
          </a:p>
        </p:txBody>
      </p:sp>
      <p:sp>
        <p:nvSpPr>
          <p:cNvPr id="14" name="TextBox 13">
            <a:extLst>
              <a:ext uri="{FF2B5EF4-FFF2-40B4-BE49-F238E27FC236}">
                <a16:creationId xmlns:a16="http://schemas.microsoft.com/office/drawing/2014/main" id="{5FA59512-1ABF-0E97-99B4-1D3527875667}"/>
              </a:ext>
            </a:extLst>
          </p:cNvPr>
          <p:cNvSpPr txBox="1"/>
          <p:nvPr/>
        </p:nvSpPr>
        <p:spPr>
          <a:xfrm>
            <a:off x="609599" y="4535980"/>
            <a:ext cx="3442606"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Time taken from Highway exit to reach the </a:t>
            </a:r>
            <a:r>
              <a:rPr lang="en-US" err="1"/>
              <a:t>mExpress</a:t>
            </a:r>
            <a:r>
              <a:rPr lang="en-US"/>
              <a:t> store</a:t>
            </a:r>
          </a:p>
        </p:txBody>
      </p:sp>
      <p:sp>
        <p:nvSpPr>
          <p:cNvPr id="16" name="TextBox 15">
            <a:extLst>
              <a:ext uri="{FF2B5EF4-FFF2-40B4-BE49-F238E27FC236}">
                <a16:creationId xmlns:a16="http://schemas.microsoft.com/office/drawing/2014/main" id="{AD5A01F9-E42D-97E3-600E-27C94EA368B2}"/>
              </a:ext>
            </a:extLst>
          </p:cNvPr>
          <p:cNvSpPr txBox="1"/>
          <p:nvPr/>
        </p:nvSpPr>
        <p:spPr>
          <a:xfrm>
            <a:off x="609599" y="3487749"/>
            <a:ext cx="3442606"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Driving Distance between Highway exit and </a:t>
            </a:r>
            <a:r>
              <a:rPr lang="en-US" err="1"/>
              <a:t>mExpress</a:t>
            </a:r>
            <a:r>
              <a:rPr lang="en-US"/>
              <a:t> store</a:t>
            </a:r>
          </a:p>
        </p:txBody>
      </p:sp>
      <p:sp>
        <p:nvSpPr>
          <p:cNvPr id="22" name="TextBox 21">
            <a:extLst>
              <a:ext uri="{FF2B5EF4-FFF2-40B4-BE49-F238E27FC236}">
                <a16:creationId xmlns:a16="http://schemas.microsoft.com/office/drawing/2014/main" id="{3A8AB0EF-D4F6-2ED2-B0AA-B7FE044EC25B}"/>
              </a:ext>
            </a:extLst>
          </p:cNvPr>
          <p:cNvSpPr txBox="1"/>
          <p:nvPr/>
        </p:nvSpPr>
        <p:spPr>
          <a:xfrm>
            <a:off x="8767481" y="1092893"/>
            <a:ext cx="2898321"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Tools used in Python</a:t>
            </a:r>
          </a:p>
        </p:txBody>
      </p:sp>
      <p:pic>
        <p:nvPicPr>
          <p:cNvPr id="24" name="Picture 4" descr="How to Integrate or Work with Open Street Map (OSM) in an Android App  (Kotlin) | by Anil Kr Mourya | Medium">
            <a:extLst>
              <a:ext uri="{FF2B5EF4-FFF2-40B4-BE49-F238E27FC236}">
                <a16:creationId xmlns:a16="http://schemas.microsoft.com/office/drawing/2014/main" id="{0851E870-E385-2E22-6317-DBD0AD098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466" y="4180169"/>
            <a:ext cx="2900880" cy="168567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08662A99-7D9E-6B70-C94A-CBCD3448F011}"/>
              </a:ext>
            </a:extLst>
          </p:cNvPr>
          <p:cNvCxnSpPr/>
          <p:nvPr/>
        </p:nvCxnSpPr>
        <p:spPr>
          <a:xfrm>
            <a:off x="2275114" y="2073302"/>
            <a:ext cx="4056" cy="3775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BE61B4D6-C40D-387D-22DF-D8ACC7BE554B}"/>
              </a:ext>
            </a:extLst>
          </p:cNvPr>
          <p:cNvCxnSpPr>
            <a:cxnSpLocks/>
          </p:cNvCxnSpPr>
          <p:nvPr/>
        </p:nvCxnSpPr>
        <p:spPr>
          <a:xfrm>
            <a:off x="2275114" y="3096773"/>
            <a:ext cx="4056" cy="3775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a:extLst>
              <a:ext uri="{FF2B5EF4-FFF2-40B4-BE49-F238E27FC236}">
                <a16:creationId xmlns:a16="http://schemas.microsoft.com/office/drawing/2014/main" id="{E89D6A5E-DDCD-150F-12A2-E4E273F8BE50}"/>
              </a:ext>
            </a:extLst>
          </p:cNvPr>
          <p:cNvCxnSpPr>
            <a:cxnSpLocks/>
          </p:cNvCxnSpPr>
          <p:nvPr/>
        </p:nvCxnSpPr>
        <p:spPr>
          <a:xfrm>
            <a:off x="2282584" y="4142655"/>
            <a:ext cx="4056" cy="3775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0" name="Picture 2" descr="Overpass API">
            <a:extLst>
              <a:ext uri="{FF2B5EF4-FFF2-40B4-BE49-F238E27FC236}">
                <a16:creationId xmlns:a16="http://schemas.microsoft.com/office/drawing/2014/main" id="{8CA5BCAD-35B3-04DD-0D86-F30FC53F5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0022" y="1628374"/>
            <a:ext cx="2335150" cy="10287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Google Maps API - YelpCamp Tutorial - YouTube">
            <a:extLst>
              <a:ext uri="{FF2B5EF4-FFF2-40B4-BE49-F238E27FC236}">
                <a16:creationId xmlns:a16="http://schemas.microsoft.com/office/drawing/2014/main" id="{7FA19637-48D2-B791-C509-059BF15AD8FA}"/>
              </a:ext>
            </a:extLst>
          </p:cNvPr>
          <p:cNvPicPr>
            <a:picLocks noChangeAspect="1"/>
          </p:cNvPicPr>
          <p:nvPr/>
        </p:nvPicPr>
        <p:blipFill rotWithShape="1">
          <a:blip r:embed="rId4"/>
          <a:srcRect l="14491" t="4380" r="20408" b="25547"/>
          <a:stretch/>
        </p:blipFill>
        <p:spPr>
          <a:xfrm>
            <a:off x="9105464" y="2691163"/>
            <a:ext cx="2283701" cy="1409466"/>
          </a:xfrm>
          <a:prstGeom prst="rect">
            <a:avLst/>
          </a:prstGeom>
        </p:spPr>
      </p:pic>
      <p:pic>
        <p:nvPicPr>
          <p:cNvPr id="2" name="Picture 1" descr="A map with a blue line&#10;&#10;Description automatically generated">
            <a:extLst>
              <a:ext uri="{FF2B5EF4-FFF2-40B4-BE49-F238E27FC236}">
                <a16:creationId xmlns:a16="http://schemas.microsoft.com/office/drawing/2014/main" id="{2C1DC447-7D34-0360-F70D-DA3980BD7783}"/>
              </a:ext>
            </a:extLst>
          </p:cNvPr>
          <p:cNvPicPr>
            <a:picLocks noChangeAspect="1"/>
          </p:cNvPicPr>
          <p:nvPr/>
        </p:nvPicPr>
        <p:blipFill>
          <a:blip r:embed="rId5"/>
          <a:stretch>
            <a:fillRect/>
          </a:stretch>
        </p:blipFill>
        <p:spPr>
          <a:xfrm>
            <a:off x="4338638" y="984477"/>
            <a:ext cx="4102554" cy="4878161"/>
          </a:xfrm>
          <a:prstGeom prst="rect">
            <a:avLst/>
          </a:prstGeom>
        </p:spPr>
      </p:pic>
    </p:spTree>
    <p:extLst>
      <p:ext uri="{BB962C8B-B14F-4D97-AF65-F5344CB8AC3E}">
        <p14:creationId xmlns:p14="http://schemas.microsoft.com/office/powerpoint/2010/main" val="2629555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F9EC-A3D4-8347-8BEB-7686ECF6F4AF}"/>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5E068CAB-FBFA-82E4-2B5D-0CB140A46343}"/>
              </a:ext>
            </a:extLst>
          </p:cNvPr>
          <p:cNvSpPr>
            <a:spLocks noGrp="1"/>
          </p:cNvSpPr>
          <p:nvPr>
            <p:ph type="ctrTitle"/>
          </p:nvPr>
        </p:nvSpPr>
        <p:spPr>
          <a:xfrm>
            <a:off x="2189998" y="2962552"/>
            <a:ext cx="8562085" cy="664797"/>
          </a:xfrm>
        </p:spPr>
        <p:txBody>
          <a:bodyPr/>
          <a:lstStyle/>
          <a:p>
            <a:r>
              <a:rPr lang="en-US" b="0" dirty="0">
                <a:latin typeface="Franklin Gothic Medium"/>
              </a:rPr>
              <a:t>Nearby Places</a:t>
            </a:r>
            <a:endParaRPr lang="en-US" sz="4800" b="0" dirty="0">
              <a:latin typeface="Franklin Gothic Medium" panose="020B0603020102020204" pitchFamily="34" charset="0"/>
            </a:endParaRPr>
          </a:p>
        </p:txBody>
      </p:sp>
      <p:sp>
        <p:nvSpPr>
          <p:cNvPr id="4" name="Date">
            <a:extLst>
              <a:ext uri="{FF2B5EF4-FFF2-40B4-BE49-F238E27FC236}">
                <a16:creationId xmlns:a16="http://schemas.microsoft.com/office/drawing/2014/main" id="{CBF5FCB9-1546-B85B-E778-034E0EAD24D8}"/>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79DB743-BB9C-3E88-B62C-9D9914EA1C87}"/>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380388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06D89-20C9-8BD3-C60B-C6913450D59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0650982-FA8E-742C-FED1-33CBC34D8691}"/>
              </a:ext>
            </a:extLst>
          </p:cNvPr>
          <p:cNvSpPr>
            <a:spLocks noGrp="1"/>
          </p:cNvSpPr>
          <p:nvPr>
            <p:ph type="dt" sz="half" idx="10"/>
          </p:nvPr>
        </p:nvSpPr>
        <p:spPr/>
        <p:txBody>
          <a:bodyPr/>
          <a:lstStyle/>
          <a:p>
            <a:fld id="{D47A9A36-4EB0-BF46-AE48-7CDA251B954B}" type="datetime1">
              <a:rPr lang="en-US" smtClean="0"/>
              <a:t>1/19/24</a:t>
            </a:fld>
            <a:endParaRPr lang="en-US"/>
          </a:p>
        </p:txBody>
      </p:sp>
      <p:sp>
        <p:nvSpPr>
          <p:cNvPr id="6" name="Slide Number Placeholder 5">
            <a:extLst>
              <a:ext uri="{FF2B5EF4-FFF2-40B4-BE49-F238E27FC236}">
                <a16:creationId xmlns:a16="http://schemas.microsoft.com/office/drawing/2014/main" id="{14152C18-B486-F047-C92E-76CF584213CC}"/>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8" name="TextBox 7">
            <a:extLst>
              <a:ext uri="{FF2B5EF4-FFF2-40B4-BE49-F238E27FC236}">
                <a16:creationId xmlns:a16="http://schemas.microsoft.com/office/drawing/2014/main" id="{0FC19070-65B0-DFF7-4016-17B852A089FA}"/>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a:t>
            </a:r>
          </a:p>
        </p:txBody>
      </p:sp>
      <p:sp>
        <p:nvSpPr>
          <p:cNvPr id="10" name="TextBox 9">
            <a:extLst>
              <a:ext uri="{FF2B5EF4-FFF2-40B4-BE49-F238E27FC236}">
                <a16:creationId xmlns:a16="http://schemas.microsoft.com/office/drawing/2014/main" id="{3A7400C5-E95A-9812-5CC5-1D53EFDC0D7D}"/>
              </a:ext>
            </a:extLst>
          </p:cNvPr>
          <p:cNvSpPr txBox="1"/>
          <p:nvPr/>
        </p:nvSpPr>
        <p:spPr>
          <a:xfrm>
            <a:off x="2977493" y="1409252"/>
            <a:ext cx="3711317" cy="715089"/>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Libraries: </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Overpy</a:t>
            </a:r>
            <a:r>
              <a:rPr lang="en-US" sz="1200" dirty="0">
                <a:latin typeface="Times New Roman" panose="02020603050405020304" pitchFamily="18" charset="0"/>
                <a:cs typeface="Times New Roman" panose="02020603050405020304" pitchFamily="18" charset="0"/>
              </a:rPr>
              <a:t> for OpenStreetMap data</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Geopy</a:t>
            </a:r>
            <a:r>
              <a:rPr lang="en-US" sz="1200" dirty="0">
                <a:latin typeface="Times New Roman" panose="02020603050405020304" pitchFamily="18" charset="0"/>
                <a:cs typeface="Times New Roman" panose="02020603050405020304" pitchFamily="18" charset="0"/>
              </a:rPr>
              <a:t> for distance calculations</a:t>
            </a:r>
          </a:p>
        </p:txBody>
      </p:sp>
      <p:sp>
        <p:nvSpPr>
          <p:cNvPr id="12" name="TextBox 11">
            <a:extLst>
              <a:ext uri="{FF2B5EF4-FFF2-40B4-BE49-F238E27FC236}">
                <a16:creationId xmlns:a16="http://schemas.microsoft.com/office/drawing/2014/main" id="{7362B65E-2158-1E4B-DA59-20C0BF0A3145}"/>
              </a:ext>
            </a:extLst>
          </p:cNvPr>
          <p:cNvSpPr txBox="1"/>
          <p:nvPr/>
        </p:nvSpPr>
        <p:spPr>
          <a:xfrm>
            <a:off x="2977493" y="2593962"/>
            <a:ext cx="3711316" cy="306467"/>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Set target geographic coordinates in OpenStreetMap</a:t>
            </a:r>
          </a:p>
        </p:txBody>
      </p:sp>
      <p:sp>
        <p:nvSpPr>
          <p:cNvPr id="16" name="TextBox 15">
            <a:extLst>
              <a:ext uri="{FF2B5EF4-FFF2-40B4-BE49-F238E27FC236}">
                <a16:creationId xmlns:a16="http://schemas.microsoft.com/office/drawing/2014/main" id="{AD5A01F9-E42D-97E3-600E-27C94EA368B2}"/>
              </a:ext>
            </a:extLst>
          </p:cNvPr>
          <p:cNvSpPr txBox="1"/>
          <p:nvPr/>
        </p:nvSpPr>
        <p:spPr>
          <a:xfrm>
            <a:off x="2977493" y="4043865"/>
            <a:ext cx="3711316" cy="919401"/>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Use </a:t>
            </a:r>
            <a:r>
              <a:rPr lang="en-US" sz="1200" dirty="0" err="1">
                <a:latin typeface="Times New Roman" panose="02020603050405020304" pitchFamily="18" charset="0"/>
                <a:cs typeface="Times New Roman" panose="02020603050405020304" pitchFamily="18" charset="0"/>
              </a:rPr>
              <a:t>Overpy</a:t>
            </a:r>
            <a:r>
              <a:rPr lang="en-US" sz="1200" dirty="0">
                <a:latin typeface="Times New Roman" panose="02020603050405020304" pitchFamily="18" charset="0"/>
                <a:cs typeface="Times New Roman" panose="02020603050405020304" pitchFamily="18" charset="0"/>
              </a:rPr>
              <a:t> to count local amenities from OpenStreetMap data using following functions:</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count_amenities</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count_bus_stops</a:t>
            </a:r>
            <a:endParaRPr lang="en-US" sz="1200" dirty="0">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08662A99-7D9E-6B70-C94A-CBCD3448F011}"/>
              </a:ext>
            </a:extLst>
          </p:cNvPr>
          <p:cNvCxnSpPr>
            <a:cxnSpLocks/>
          </p:cNvCxnSpPr>
          <p:nvPr/>
        </p:nvCxnSpPr>
        <p:spPr>
          <a:xfrm>
            <a:off x="4571340" y="2234160"/>
            <a:ext cx="0" cy="2669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49C383D4-1871-0BC3-C39C-BF37B6AD5596}"/>
              </a:ext>
            </a:extLst>
          </p:cNvPr>
          <p:cNvCxnSpPr>
            <a:cxnSpLocks/>
          </p:cNvCxnSpPr>
          <p:nvPr/>
        </p:nvCxnSpPr>
        <p:spPr>
          <a:xfrm>
            <a:off x="4571340" y="3172684"/>
            <a:ext cx="0" cy="5126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Picture 2" descr="Overpass API">
            <a:extLst>
              <a:ext uri="{FF2B5EF4-FFF2-40B4-BE49-F238E27FC236}">
                <a16:creationId xmlns:a16="http://schemas.microsoft.com/office/drawing/2014/main" id="{FE9F75A0-D7ED-DCC0-7C15-E67C61860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842" y="1415313"/>
            <a:ext cx="1273125" cy="5586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w to Integrate or Work with Open Street Map (OSM) in an Android App  (Kotlin) | by Anil Kr Mourya | Medium">
            <a:extLst>
              <a:ext uri="{FF2B5EF4-FFF2-40B4-BE49-F238E27FC236}">
                <a16:creationId xmlns:a16="http://schemas.microsoft.com/office/drawing/2014/main" id="{CE5629AF-B7CE-DC90-6927-6B7378096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5013" y="1316652"/>
            <a:ext cx="1103491" cy="6412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elcome to GeoPy's documentation! — GeoPy 2.4.1 documentation">
            <a:extLst>
              <a:ext uri="{FF2B5EF4-FFF2-40B4-BE49-F238E27FC236}">
                <a16:creationId xmlns:a16="http://schemas.microsoft.com/office/drawing/2014/main" id="{7BF35339-899C-955D-65A2-76056B644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2127" y="1341456"/>
            <a:ext cx="1178144" cy="5893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9F2455C-F01B-46F3-9E49-DC7F35B12271}"/>
              </a:ext>
            </a:extLst>
          </p:cNvPr>
          <p:cNvPicPr>
            <a:picLocks noChangeAspect="1"/>
          </p:cNvPicPr>
          <p:nvPr/>
        </p:nvPicPr>
        <p:blipFill>
          <a:blip r:embed="rId6"/>
          <a:stretch>
            <a:fillRect/>
          </a:stretch>
        </p:blipFill>
        <p:spPr>
          <a:xfrm>
            <a:off x="7459689" y="2366410"/>
            <a:ext cx="3175714" cy="534857"/>
          </a:xfrm>
          <a:prstGeom prst="rect">
            <a:avLst/>
          </a:prstGeom>
        </p:spPr>
      </p:pic>
      <p:pic>
        <p:nvPicPr>
          <p:cNvPr id="20" name="Picture 19">
            <a:extLst>
              <a:ext uri="{FF2B5EF4-FFF2-40B4-BE49-F238E27FC236}">
                <a16:creationId xmlns:a16="http://schemas.microsoft.com/office/drawing/2014/main" id="{7C98BF2F-139B-BF7B-E9C1-AFC98B00439C}"/>
              </a:ext>
            </a:extLst>
          </p:cNvPr>
          <p:cNvPicPr>
            <a:picLocks noChangeAspect="1"/>
          </p:cNvPicPr>
          <p:nvPr/>
        </p:nvPicPr>
        <p:blipFill>
          <a:blip r:embed="rId7"/>
          <a:stretch>
            <a:fillRect/>
          </a:stretch>
        </p:blipFill>
        <p:spPr>
          <a:xfrm>
            <a:off x="7459689" y="3125234"/>
            <a:ext cx="2794356" cy="3068462"/>
          </a:xfrm>
          <a:prstGeom prst="rect">
            <a:avLst/>
          </a:prstGeom>
        </p:spPr>
      </p:pic>
      <p:sp>
        <p:nvSpPr>
          <p:cNvPr id="27" name="TextBox 26">
            <a:extLst>
              <a:ext uri="{FF2B5EF4-FFF2-40B4-BE49-F238E27FC236}">
                <a16:creationId xmlns:a16="http://schemas.microsoft.com/office/drawing/2014/main" id="{0D01B334-88DE-9E71-2D49-B183E896E85E}"/>
              </a:ext>
            </a:extLst>
          </p:cNvPr>
          <p:cNvSpPr txBox="1"/>
          <p:nvPr/>
        </p:nvSpPr>
        <p:spPr>
          <a:xfrm>
            <a:off x="2454620" y="1576093"/>
            <a:ext cx="242374" cy="369332"/>
          </a:xfrm>
          <a:prstGeom prst="rect">
            <a:avLst/>
          </a:prstGeom>
          <a:noFill/>
        </p:spPr>
        <p:txBody>
          <a:bodyPr wrap="none" rtlCol="0">
            <a:spAutoFit/>
          </a:bodyPr>
          <a:lstStyle/>
          <a:p>
            <a:r>
              <a:rPr lang="en-US" dirty="0"/>
              <a:t>I</a:t>
            </a:r>
          </a:p>
        </p:txBody>
      </p:sp>
      <p:sp>
        <p:nvSpPr>
          <p:cNvPr id="28" name="TextBox 27">
            <a:extLst>
              <a:ext uri="{FF2B5EF4-FFF2-40B4-BE49-F238E27FC236}">
                <a16:creationId xmlns:a16="http://schemas.microsoft.com/office/drawing/2014/main" id="{9CEAE8F1-843E-9DC6-113F-7EA2BD8A45BD}"/>
              </a:ext>
            </a:extLst>
          </p:cNvPr>
          <p:cNvSpPr txBox="1"/>
          <p:nvPr/>
        </p:nvSpPr>
        <p:spPr>
          <a:xfrm>
            <a:off x="2454620" y="2535836"/>
            <a:ext cx="300082" cy="369332"/>
          </a:xfrm>
          <a:prstGeom prst="rect">
            <a:avLst/>
          </a:prstGeom>
          <a:noFill/>
        </p:spPr>
        <p:txBody>
          <a:bodyPr wrap="none" rtlCol="0">
            <a:spAutoFit/>
          </a:bodyPr>
          <a:lstStyle/>
          <a:p>
            <a:r>
              <a:rPr lang="en-US" dirty="0"/>
              <a:t>II</a:t>
            </a:r>
          </a:p>
        </p:txBody>
      </p:sp>
      <p:sp>
        <p:nvSpPr>
          <p:cNvPr id="32" name="TextBox 31">
            <a:extLst>
              <a:ext uri="{FF2B5EF4-FFF2-40B4-BE49-F238E27FC236}">
                <a16:creationId xmlns:a16="http://schemas.microsoft.com/office/drawing/2014/main" id="{0B4E048C-40B1-DC31-D014-B344E1FAC82F}"/>
              </a:ext>
            </a:extLst>
          </p:cNvPr>
          <p:cNvSpPr txBox="1"/>
          <p:nvPr/>
        </p:nvSpPr>
        <p:spPr>
          <a:xfrm>
            <a:off x="2454620" y="4353624"/>
            <a:ext cx="357790" cy="369332"/>
          </a:xfrm>
          <a:prstGeom prst="rect">
            <a:avLst/>
          </a:prstGeom>
          <a:noFill/>
        </p:spPr>
        <p:txBody>
          <a:bodyPr wrap="none" rtlCol="0">
            <a:spAutoFit/>
          </a:bodyPr>
          <a:lstStyle/>
          <a:p>
            <a:r>
              <a:rPr lang="en-US" dirty="0"/>
              <a:t>III</a:t>
            </a:r>
          </a:p>
        </p:txBody>
      </p:sp>
      <p:pic>
        <p:nvPicPr>
          <p:cNvPr id="34" name="Picture 33">
            <a:extLst>
              <a:ext uri="{FF2B5EF4-FFF2-40B4-BE49-F238E27FC236}">
                <a16:creationId xmlns:a16="http://schemas.microsoft.com/office/drawing/2014/main" id="{9B609196-8562-72A7-1A9B-A6DDCD928638}"/>
              </a:ext>
            </a:extLst>
          </p:cNvPr>
          <p:cNvPicPr>
            <a:picLocks noChangeAspect="1"/>
          </p:cNvPicPr>
          <p:nvPr/>
        </p:nvPicPr>
        <p:blipFill>
          <a:blip r:embed="rId8"/>
          <a:stretch>
            <a:fillRect/>
          </a:stretch>
        </p:blipFill>
        <p:spPr>
          <a:xfrm>
            <a:off x="214137" y="1038507"/>
            <a:ext cx="1667216" cy="4780986"/>
          </a:xfrm>
          <a:prstGeom prst="rect">
            <a:avLst/>
          </a:prstGeom>
        </p:spPr>
      </p:pic>
    </p:spTree>
    <p:extLst>
      <p:ext uri="{BB962C8B-B14F-4D97-AF65-F5344CB8AC3E}">
        <p14:creationId xmlns:p14="http://schemas.microsoft.com/office/powerpoint/2010/main" val="357791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06D89-20C9-8BD3-C60B-C6913450D59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0650982-FA8E-742C-FED1-33CBC34D8691}"/>
              </a:ext>
            </a:extLst>
          </p:cNvPr>
          <p:cNvSpPr>
            <a:spLocks noGrp="1"/>
          </p:cNvSpPr>
          <p:nvPr>
            <p:ph type="dt" sz="half" idx="10"/>
          </p:nvPr>
        </p:nvSpPr>
        <p:spPr/>
        <p:txBody>
          <a:bodyPr/>
          <a:lstStyle/>
          <a:p>
            <a:fld id="{D47A9A36-4EB0-BF46-AE48-7CDA251B954B}" type="datetime1">
              <a:rPr lang="en-US" smtClean="0"/>
              <a:t>1/19/24</a:t>
            </a:fld>
            <a:endParaRPr lang="en-US"/>
          </a:p>
        </p:txBody>
      </p:sp>
      <p:sp>
        <p:nvSpPr>
          <p:cNvPr id="6" name="Slide Number Placeholder 5">
            <a:extLst>
              <a:ext uri="{FF2B5EF4-FFF2-40B4-BE49-F238E27FC236}">
                <a16:creationId xmlns:a16="http://schemas.microsoft.com/office/drawing/2014/main" id="{14152C18-B486-F047-C92E-76CF584213CC}"/>
              </a:ext>
            </a:extLst>
          </p:cNvPr>
          <p:cNvSpPr>
            <a:spLocks noGrp="1"/>
          </p:cNvSpPr>
          <p:nvPr>
            <p:ph type="sldNum" sz="quarter" idx="12"/>
          </p:nvPr>
        </p:nvSpPr>
        <p:spPr/>
        <p:txBody>
          <a:bodyPr/>
          <a:lstStyle/>
          <a:p>
            <a:fld id="{8A7A6979-0714-4377-B894-6BE4C2D6E202}" type="slidenum">
              <a:rPr lang="en-US" smtClean="0"/>
              <a:pPr/>
              <a:t>14</a:t>
            </a:fld>
            <a:endParaRPr lang="en-US"/>
          </a:p>
        </p:txBody>
      </p:sp>
      <p:sp>
        <p:nvSpPr>
          <p:cNvPr id="8" name="TextBox 7">
            <a:extLst>
              <a:ext uri="{FF2B5EF4-FFF2-40B4-BE49-F238E27FC236}">
                <a16:creationId xmlns:a16="http://schemas.microsoft.com/office/drawing/2014/main" id="{0FC19070-65B0-DFF7-4016-17B852A089FA}"/>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a:t>
            </a:r>
          </a:p>
        </p:txBody>
      </p:sp>
      <p:cxnSp>
        <p:nvCxnSpPr>
          <p:cNvPr id="25" name="Straight Arrow Connector 24">
            <a:extLst>
              <a:ext uri="{FF2B5EF4-FFF2-40B4-BE49-F238E27FC236}">
                <a16:creationId xmlns:a16="http://schemas.microsoft.com/office/drawing/2014/main" id="{08662A99-7D9E-6B70-C94A-CBCD3448F011}"/>
              </a:ext>
            </a:extLst>
          </p:cNvPr>
          <p:cNvCxnSpPr>
            <a:cxnSpLocks/>
          </p:cNvCxnSpPr>
          <p:nvPr/>
        </p:nvCxnSpPr>
        <p:spPr>
          <a:xfrm>
            <a:off x="4571340" y="2180484"/>
            <a:ext cx="0" cy="516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49C383D4-1871-0BC3-C39C-BF37B6AD5596}"/>
              </a:ext>
            </a:extLst>
          </p:cNvPr>
          <p:cNvCxnSpPr>
            <a:cxnSpLocks/>
          </p:cNvCxnSpPr>
          <p:nvPr/>
        </p:nvCxnSpPr>
        <p:spPr>
          <a:xfrm>
            <a:off x="4571340" y="3670401"/>
            <a:ext cx="0" cy="7279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0D01B334-88DE-9E71-2D49-B183E896E85E}"/>
              </a:ext>
            </a:extLst>
          </p:cNvPr>
          <p:cNvSpPr txBox="1"/>
          <p:nvPr/>
        </p:nvSpPr>
        <p:spPr>
          <a:xfrm>
            <a:off x="2454620" y="1657118"/>
            <a:ext cx="365806" cy="369332"/>
          </a:xfrm>
          <a:prstGeom prst="rect">
            <a:avLst/>
          </a:prstGeom>
          <a:noFill/>
        </p:spPr>
        <p:txBody>
          <a:bodyPr wrap="none" rtlCol="0">
            <a:spAutoFit/>
          </a:bodyPr>
          <a:lstStyle/>
          <a:p>
            <a:r>
              <a:rPr lang="en-US" dirty="0"/>
              <a:t>IV</a:t>
            </a:r>
          </a:p>
        </p:txBody>
      </p:sp>
      <p:sp>
        <p:nvSpPr>
          <p:cNvPr id="28" name="TextBox 27">
            <a:extLst>
              <a:ext uri="{FF2B5EF4-FFF2-40B4-BE49-F238E27FC236}">
                <a16:creationId xmlns:a16="http://schemas.microsoft.com/office/drawing/2014/main" id="{9CEAE8F1-843E-9DC6-113F-7EA2BD8A45BD}"/>
              </a:ext>
            </a:extLst>
          </p:cNvPr>
          <p:cNvSpPr txBox="1"/>
          <p:nvPr/>
        </p:nvSpPr>
        <p:spPr>
          <a:xfrm>
            <a:off x="2454620" y="3033553"/>
            <a:ext cx="308098" cy="369332"/>
          </a:xfrm>
          <a:prstGeom prst="rect">
            <a:avLst/>
          </a:prstGeom>
          <a:noFill/>
        </p:spPr>
        <p:txBody>
          <a:bodyPr wrap="none" rtlCol="0">
            <a:spAutoFit/>
          </a:bodyPr>
          <a:lstStyle/>
          <a:p>
            <a:r>
              <a:rPr lang="en-US" dirty="0"/>
              <a:t>V</a:t>
            </a:r>
          </a:p>
        </p:txBody>
      </p:sp>
      <p:sp>
        <p:nvSpPr>
          <p:cNvPr id="32" name="TextBox 31">
            <a:extLst>
              <a:ext uri="{FF2B5EF4-FFF2-40B4-BE49-F238E27FC236}">
                <a16:creationId xmlns:a16="http://schemas.microsoft.com/office/drawing/2014/main" id="{0B4E048C-40B1-DC31-D014-B344E1FAC82F}"/>
              </a:ext>
            </a:extLst>
          </p:cNvPr>
          <p:cNvSpPr txBox="1"/>
          <p:nvPr/>
        </p:nvSpPr>
        <p:spPr>
          <a:xfrm>
            <a:off x="2454620" y="4851341"/>
            <a:ext cx="365806" cy="369332"/>
          </a:xfrm>
          <a:prstGeom prst="rect">
            <a:avLst/>
          </a:prstGeom>
          <a:noFill/>
        </p:spPr>
        <p:txBody>
          <a:bodyPr wrap="none" rtlCol="0">
            <a:spAutoFit/>
          </a:bodyPr>
          <a:lstStyle/>
          <a:p>
            <a:r>
              <a:rPr lang="en-US" dirty="0"/>
              <a:t>VI</a:t>
            </a:r>
          </a:p>
        </p:txBody>
      </p:sp>
      <p:pic>
        <p:nvPicPr>
          <p:cNvPr id="34" name="Picture 33">
            <a:extLst>
              <a:ext uri="{FF2B5EF4-FFF2-40B4-BE49-F238E27FC236}">
                <a16:creationId xmlns:a16="http://schemas.microsoft.com/office/drawing/2014/main" id="{9B609196-8562-72A7-1A9B-A6DDCD928638}"/>
              </a:ext>
            </a:extLst>
          </p:cNvPr>
          <p:cNvPicPr>
            <a:picLocks noChangeAspect="1"/>
          </p:cNvPicPr>
          <p:nvPr/>
        </p:nvPicPr>
        <p:blipFill>
          <a:blip r:embed="rId3"/>
          <a:stretch>
            <a:fillRect/>
          </a:stretch>
        </p:blipFill>
        <p:spPr>
          <a:xfrm>
            <a:off x="214137" y="1038507"/>
            <a:ext cx="1667216" cy="4780986"/>
          </a:xfrm>
          <a:prstGeom prst="rect">
            <a:avLst/>
          </a:prstGeom>
        </p:spPr>
      </p:pic>
      <p:sp>
        <p:nvSpPr>
          <p:cNvPr id="2" name="TextBox 1">
            <a:extLst>
              <a:ext uri="{FF2B5EF4-FFF2-40B4-BE49-F238E27FC236}">
                <a16:creationId xmlns:a16="http://schemas.microsoft.com/office/drawing/2014/main" id="{0D948A50-83AB-3992-5A3B-484CE379D438}"/>
              </a:ext>
            </a:extLst>
          </p:cNvPr>
          <p:cNvSpPr txBox="1"/>
          <p:nvPr/>
        </p:nvSpPr>
        <p:spPr>
          <a:xfrm>
            <a:off x="2977493" y="1501082"/>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dirty="0">
                <a:solidFill>
                  <a:schemeClr val="bg1"/>
                </a:solidFill>
                <a:effectLst/>
                <a:latin typeface="Times New Roman" panose="02020603050405020304" pitchFamily="18" charset="0"/>
                <a:cs typeface="Times New Roman" panose="02020603050405020304" pitchFamily="18" charset="0"/>
              </a:rPr>
              <a:t>Get coordinates of the nearby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bus_stops</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or amenities.</a:t>
            </a:r>
          </a:p>
          <a:p>
            <a:pPr marL="171450" indent="-171450">
              <a:buFont typeface="Arial" panose="020B0604020202020204" pitchFamily="34" charset="0"/>
              <a:buChar char="•"/>
            </a:pPr>
            <a:r>
              <a:rPr lang="en-US" sz="1200" dirty="0" err="1">
                <a:solidFill>
                  <a:schemeClr val="bg1"/>
                </a:solidFill>
                <a:latin typeface="Times New Roman" panose="02020603050405020304" pitchFamily="18" charset="0"/>
                <a:cs typeface="Times New Roman" panose="02020603050405020304" pitchFamily="18" charset="0"/>
              </a:rPr>
              <a:t>get_bus_stop_coordinates</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AE610A4-8328-95D5-C458-E553B0955782}"/>
              </a:ext>
            </a:extLst>
          </p:cNvPr>
          <p:cNvSpPr txBox="1"/>
          <p:nvPr/>
        </p:nvSpPr>
        <p:spPr>
          <a:xfrm>
            <a:off x="2977493" y="304676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dirty="0">
                <a:solidFill>
                  <a:schemeClr val="bg1"/>
                </a:solidFill>
                <a:effectLst/>
                <a:latin typeface="Times New Roman" panose="02020603050405020304" pitchFamily="18" charset="0"/>
                <a:cs typeface="Times New Roman" panose="02020603050405020304" pitchFamily="18" charset="0"/>
              </a:rPr>
              <a:t>Implement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find_nearest_amenity</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function to locate the nearest specific amenity</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297CE0C-F0D9-B2EE-B665-DAF1F6439072}"/>
              </a:ext>
            </a:extLst>
          </p:cNvPr>
          <p:cNvSpPr txBox="1"/>
          <p:nvPr/>
        </p:nvSpPr>
        <p:spPr>
          <a:xfrm>
            <a:off x="2977493" y="464640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Calculate distance between the bus stops or the nearest bus stop and the target location using Google Maps API</a:t>
            </a:r>
          </a:p>
        </p:txBody>
      </p:sp>
      <p:pic>
        <p:nvPicPr>
          <p:cNvPr id="9" name="Picture 8">
            <a:extLst>
              <a:ext uri="{FF2B5EF4-FFF2-40B4-BE49-F238E27FC236}">
                <a16:creationId xmlns:a16="http://schemas.microsoft.com/office/drawing/2014/main" id="{68093F2E-7376-1530-F0DE-0E3344DD2053}"/>
              </a:ext>
            </a:extLst>
          </p:cNvPr>
          <p:cNvPicPr>
            <a:picLocks noChangeAspect="1"/>
          </p:cNvPicPr>
          <p:nvPr/>
        </p:nvPicPr>
        <p:blipFill>
          <a:blip r:embed="rId4"/>
          <a:stretch>
            <a:fillRect/>
          </a:stretch>
        </p:blipFill>
        <p:spPr>
          <a:xfrm>
            <a:off x="6845876" y="1209682"/>
            <a:ext cx="4905018" cy="1093578"/>
          </a:xfrm>
          <a:prstGeom prst="rect">
            <a:avLst/>
          </a:prstGeom>
        </p:spPr>
      </p:pic>
      <p:pic>
        <p:nvPicPr>
          <p:cNvPr id="15" name="Picture 14">
            <a:extLst>
              <a:ext uri="{FF2B5EF4-FFF2-40B4-BE49-F238E27FC236}">
                <a16:creationId xmlns:a16="http://schemas.microsoft.com/office/drawing/2014/main" id="{5D4C44D3-52C9-6133-908F-A3A78C460865}"/>
              </a:ext>
            </a:extLst>
          </p:cNvPr>
          <p:cNvPicPr>
            <a:picLocks noChangeAspect="1"/>
          </p:cNvPicPr>
          <p:nvPr/>
        </p:nvPicPr>
        <p:blipFill>
          <a:blip r:embed="rId5"/>
          <a:stretch>
            <a:fillRect/>
          </a:stretch>
        </p:blipFill>
        <p:spPr>
          <a:xfrm>
            <a:off x="6903584" y="3158683"/>
            <a:ext cx="4875587" cy="283464"/>
          </a:xfrm>
          <a:prstGeom prst="rect">
            <a:avLst/>
          </a:prstGeom>
        </p:spPr>
      </p:pic>
      <p:pic>
        <p:nvPicPr>
          <p:cNvPr id="21" name="Picture 20" descr="A close-up of a logo&#10;&#10;Description automatically generated">
            <a:extLst>
              <a:ext uri="{FF2B5EF4-FFF2-40B4-BE49-F238E27FC236}">
                <a16:creationId xmlns:a16="http://schemas.microsoft.com/office/drawing/2014/main" id="{17C690D0-D902-1B5A-353A-5D1FBA4EF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3584" y="4114625"/>
            <a:ext cx="3000806" cy="1574336"/>
          </a:xfrm>
          <a:prstGeom prst="rect">
            <a:avLst/>
          </a:prstGeom>
        </p:spPr>
      </p:pic>
    </p:spTree>
    <p:extLst>
      <p:ext uri="{BB962C8B-B14F-4D97-AF65-F5344CB8AC3E}">
        <p14:creationId xmlns:p14="http://schemas.microsoft.com/office/powerpoint/2010/main" val="2126325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8562085" cy="664797"/>
          </a:xfrm>
        </p:spPr>
        <p:txBody>
          <a:bodyPr/>
          <a:lstStyle/>
          <a:p>
            <a:r>
              <a:rPr lang="en-US" sz="4800" b="0" dirty="0">
                <a:latin typeface="Franklin Gothic Medium" panose="020B0603020102020204" pitchFamily="34" charset="0"/>
              </a:rPr>
              <a:t>Potential External sources </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254117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Property Values</a:t>
            </a:r>
          </a:p>
        </p:txBody>
      </p:sp>
      <p:pic>
        <p:nvPicPr>
          <p:cNvPr id="7" name="Picture 6" descr="Redfin Reports Demand For Mortgages Ticks Up As Rates Drop Amid Banking  Turmoil | Business Wire">
            <a:extLst>
              <a:ext uri="{FF2B5EF4-FFF2-40B4-BE49-F238E27FC236}">
                <a16:creationId xmlns:a16="http://schemas.microsoft.com/office/drawing/2014/main" id="{6103BC65-B676-9E6D-E372-972B85B38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01" y="1033690"/>
            <a:ext cx="3415862" cy="17079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AEC3038C-FAA6-7630-61B4-62ADE8210A7A}"/>
              </a:ext>
            </a:extLst>
          </p:cNvPr>
          <p:cNvSpPr txBox="1"/>
          <p:nvPr/>
        </p:nvSpPr>
        <p:spPr>
          <a:xfrm>
            <a:off x="649096" y="2388277"/>
            <a:ext cx="5890600" cy="276999"/>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algn="l"/>
            <a:r>
              <a:rPr lang="en-US" sz="1200" b="1" i="0" u="none" strike="noStrike" dirty="0">
                <a:solidFill>
                  <a:srgbClr val="000000"/>
                </a:solidFill>
                <a:effectLst/>
                <a:latin typeface="+mn-lt"/>
              </a:rPr>
              <a:t>Property Metrics at the level of Zip Code</a:t>
            </a:r>
            <a:endParaRPr lang="en-US" sz="1200" b="1" dirty="0">
              <a:latin typeface="+mn-lt"/>
            </a:endParaRPr>
          </a:p>
        </p:txBody>
      </p:sp>
      <p:graphicFrame>
        <p:nvGraphicFramePr>
          <p:cNvPr id="2" name="Table 1">
            <a:extLst>
              <a:ext uri="{FF2B5EF4-FFF2-40B4-BE49-F238E27FC236}">
                <a16:creationId xmlns:a16="http://schemas.microsoft.com/office/drawing/2014/main" id="{35A1E918-36F4-A720-EC5E-CF4538DC0A47}"/>
              </a:ext>
            </a:extLst>
          </p:cNvPr>
          <p:cNvGraphicFramePr>
            <a:graphicFrameLocks noGrp="1"/>
          </p:cNvGraphicFramePr>
          <p:nvPr>
            <p:extLst>
              <p:ext uri="{D42A27DB-BD31-4B8C-83A1-F6EECF244321}">
                <p14:modId xmlns:p14="http://schemas.microsoft.com/office/powerpoint/2010/main" val="1068288961"/>
              </p:ext>
            </p:extLst>
          </p:nvPr>
        </p:nvGraphicFramePr>
        <p:xfrm>
          <a:off x="377001" y="2823500"/>
          <a:ext cx="11437997" cy="2942152"/>
        </p:xfrm>
        <a:graphic>
          <a:graphicData uri="http://schemas.openxmlformats.org/drawingml/2006/table">
            <a:tbl>
              <a:tblPr>
                <a:tableStyleId>{D03447BB-5D67-496B-8E87-E561075AD55C}</a:tableStyleId>
              </a:tblPr>
              <a:tblGrid>
                <a:gridCol w="628612">
                  <a:extLst>
                    <a:ext uri="{9D8B030D-6E8A-4147-A177-3AD203B41FA5}">
                      <a16:colId xmlns:a16="http://schemas.microsoft.com/office/drawing/2014/main" val="4213297951"/>
                    </a:ext>
                  </a:extLst>
                </a:gridCol>
                <a:gridCol w="555728">
                  <a:extLst>
                    <a:ext uri="{9D8B030D-6E8A-4147-A177-3AD203B41FA5}">
                      <a16:colId xmlns:a16="http://schemas.microsoft.com/office/drawing/2014/main" val="1573809278"/>
                    </a:ext>
                  </a:extLst>
                </a:gridCol>
                <a:gridCol w="765267">
                  <a:extLst>
                    <a:ext uri="{9D8B030D-6E8A-4147-A177-3AD203B41FA5}">
                      <a16:colId xmlns:a16="http://schemas.microsoft.com/office/drawing/2014/main" val="1339817091"/>
                    </a:ext>
                  </a:extLst>
                </a:gridCol>
                <a:gridCol w="774378">
                  <a:extLst>
                    <a:ext uri="{9D8B030D-6E8A-4147-A177-3AD203B41FA5}">
                      <a16:colId xmlns:a16="http://schemas.microsoft.com/office/drawing/2014/main" val="36690728"/>
                    </a:ext>
                  </a:extLst>
                </a:gridCol>
                <a:gridCol w="594448">
                  <a:extLst>
                    <a:ext uri="{9D8B030D-6E8A-4147-A177-3AD203B41FA5}">
                      <a16:colId xmlns:a16="http://schemas.microsoft.com/office/drawing/2014/main" val="3650094847"/>
                    </a:ext>
                  </a:extLst>
                </a:gridCol>
                <a:gridCol w="1175230">
                  <a:extLst>
                    <a:ext uri="{9D8B030D-6E8A-4147-A177-3AD203B41FA5}">
                      <a16:colId xmlns:a16="http://schemas.microsoft.com/office/drawing/2014/main" val="4227498084"/>
                    </a:ext>
                  </a:extLst>
                </a:gridCol>
                <a:gridCol w="901920">
                  <a:extLst>
                    <a:ext uri="{9D8B030D-6E8A-4147-A177-3AD203B41FA5}">
                      <a16:colId xmlns:a16="http://schemas.microsoft.com/office/drawing/2014/main" val="2888671465"/>
                    </a:ext>
                  </a:extLst>
                </a:gridCol>
                <a:gridCol w="1093235">
                  <a:extLst>
                    <a:ext uri="{9D8B030D-6E8A-4147-A177-3AD203B41FA5}">
                      <a16:colId xmlns:a16="http://schemas.microsoft.com/office/drawing/2014/main" val="3564498418"/>
                    </a:ext>
                  </a:extLst>
                </a:gridCol>
                <a:gridCol w="847260">
                  <a:extLst>
                    <a:ext uri="{9D8B030D-6E8A-4147-A177-3AD203B41FA5}">
                      <a16:colId xmlns:a16="http://schemas.microsoft.com/office/drawing/2014/main" val="3764367596"/>
                    </a:ext>
                  </a:extLst>
                </a:gridCol>
                <a:gridCol w="1047686">
                  <a:extLst>
                    <a:ext uri="{9D8B030D-6E8A-4147-A177-3AD203B41FA5}">
                      <a16:colId xmlns:a16="http://schemas.microsoft.com/office/drawing/2014/main" val="3989547262"/>
                    </a:ext>
                  </a:extLst>
                </a:gridCol>
                <a:gridCol w="594448">
                  <a:extLst>
                    <a:ext uri="{9D8B030D-6E8A-4147-A177-3AD203B41FA5}">
                      <a16:colId xmlns:a16="http://schemas.microsoft.com/office/drawing/2014/main" val="2963440352"/>
                    </a:ext>
                  </a:extLst>
                </a:gridCol>
                <a:gridCol w="594448">
                  <a:extLst>
                    <a:ext uri="{9D8B030D-6E8A-4147-A177-3AD203B41FA5}">
                      <a16:colId xmlns:a16="http://schemas.microsoft.com/office/drawing/2014/main" val="1324242777"/>
                    </a:ext>
                  </a:extLst>
                </a:gridCol>
                <a:gridCol w="594448">
                  <a:extLst>
                    <a:ext uri="{9D8B030D-6E8A-4147-A177-3AD203B41FA5}">
                      <a16:colId xmlns:a16="http://schemas.microsoft.com/office/drawing/2014/main" val="588093166"/>
                    </a:ext>
                  </a:extLst>
                </a:gridCol>
                <a:gridCol w="594448">
                  <a:extLst>
                    <a:ext uri="{9D8B030D-6E8A-4147-A177-3AD203B41FA5}">
                      <a16:colId xmlns:a16="http://schemas.microsoft.com/office/drawing/2014/main" val="2498956268"/>
                    </a:ext>
                  </a:extLst>
                </a:gridCol>
                <a:gridCol w="676441">
                  <a:extLst>
                    <a:ext uri="{9D8B030D-6E8A-4147-A177-3AD203B41FA5}">
                      <a16:colId xmlns:a16="http://schemas.microsoft.com/office/drawing/2014/main" val="2957078538"/>
                    </a:ext>
                  </a:extLst>
                </a:gridCol>
              </a:tblGrid>
              <a:tr h="344955">
                <a:tc>
                  <a:txBody>
                    <a:bodyPr/>
                    <a:lstStyle/>
                    <a:p>
                      <a:pPr algn="ctr" fontAlgn="b"/>
                      <a:r>
                        <a:rPr lang="en-US" sz="1000" b="1" u="none" strike="noStrike" dirty="0">
                          <a:solidFill>
                            <a:srgbClr val="000000"/>
                          </a:solidFill>
                          <a:effectLst/>
                        </a:rPr>
                        <a:t>Period Begin</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Period End</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Period Duration</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Region</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State</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Property Type</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Median Sale Price</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Median Sale Price YoY</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Median List Price</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Median List Price YoY</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Homes Sold</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Homes Sold YoY</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New Listings</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Parent Metro Region</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1" u="none" strike="noStrike" dirty="0">
                          <a:solidFill>
                            <a:srgbClr val="000000"/>
                          </a:solidFill>
                          <a:effectLst/>
                        </a:rPr>
                        <a:t>Last Updated</a:t>
                      </a:r>
                      <a:endParaRPr lang="en-US" sz="1000" b="1"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324389"/>
                  </a:ext>
                </a:extLst>
              </a:tr>
              <a:tr h="231866">
                <a:tc>
                  <a:txBody>
                    <a:bodyPr/>
                    <a:lstStyle/>
                    <a:p>
                      <a:pPr algn="r" fontAlgn="b"/>
                      <a:r>
                        <a:rPr lang="en-US" sz="800" b="0" u="none" strike="noStrike" dirty="0">
                          <a:solidFill>
                            <a:srgbClr val="000000"/>
                          </a:solidFill>
                          <a:effectLst/>
                        </a:rPr>
                        <a:t>10/1/17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12/31/17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90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17098</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Pennsylvania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Single Family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118000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0.072727273</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72500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-0.194444444</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5</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Harrisburg, PA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462460"/>
                  </a:ext>
                </a:extLst>
              </a:tr>
              <a:tr h="231866">
                <a:tc>
                  <a:txBody>
                    <a:bodyPr/>
                    <a:lstStyle/>
                    <a:p>
                      <a:pPr algn="r" fontAlgn="b"/>
                      <a:r>
                        <a:rPr lang="en-US" sz="800" b="0" u="none" strike="noStrike">
                          <a:solidFill>
                            <a:srgbClr val="000000"/>
                          </a:solidFill>
                          <a:effectLst/>
                        </a:rPr>
                        <a:t>10/1/19</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12/31/19</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90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Zip Code: 95812</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California</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Condo/Co-op</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1100000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-0.290780142</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Aptos Narrow" panose="020B0004020202020204" pitchFamily="34" charset="0"/>
                        </a:rPr>
                        <a:t>NA</a:t>
                      </a: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Aptos Narrow" panose="020B0004020202020204" pitchFamily="34" charset="0"/>
                        </a:rPr>
                        <a:t>NA</a:t>
                      </a: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3</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Sacramento, CA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1537864"/>
                  </a:ext>
                </a:extLst>
              </a:tr>
              <a:tr h="125545">
                <a:tc>
                  <a:txBody>
                    <a:bodyPr/>
                    <a:lstStyle/>
                    <a:p>
                      <a:pPr algn="r" fontAlgn="b"/>
                      <a:r>
                        <a:rPr lang="en-US" sz="800" b="0" u="none" strike="noStrike">
                          <a:solidFill>
                            <a:srgbClr val="000000"/>
                          </a:solidFill>
                          <a:effectLst/>
                        </a:rPr>
                        <a:t>6/1/13</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8/31/13</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Zip Code: 37701</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Tennessee</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All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218750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1.314814815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136250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0.185813751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34</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0.17241379</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38</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Knoxville, TN</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1005821"/>
                  </a:ext>
                </a:extLst>
              </a:tr>
              <a:tr h="125545">
                <a:tc>
                  <a:txBody>
                    <a:bodyPr/>
                    <a:lstStyle/>
                    <a:p>
                      <a:pPr algn="r" fontAlgn="b"/>
                      <a:r>
                        <a:rPr lang="en-US" sz="800" b="0" u="none" strike="noStrike">
                          <a:solidFill>
                            <a:srgbClr val="000000"/>
                          </a:solidFill>
                          <a:effectLst/>
                        </a:rPr>
                        <a:t>8/1/15</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10/31/15</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39149</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Mississippi</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All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99000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0.253164557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71500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-0.724947105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Jackson, MS</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748244"/>
                  </a:ext>
                </a:extLst>
              </a:tr>
              <a:tr h="125545">
                <a:tc>
                  <a:txBody>
                    <a:bodyPr/>
                    <a:lstStyle/>
                    <a:p>
                      <a:pPr algn="r" fontAlgn="b"/>
                      <a:r>
                        <a:rPr lang="en-US" sz="800" b="0" u="none" strike="noStrike">
                          <a:solidFill>
                            <a:srgbClr val="000000"/>
                          </a:solidFill>
                          <a:effectLst/>
                        </a:rPr>
                        <a:t>1/1/20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3/31/20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68130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Nebraska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All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349250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0.317924528</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365000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0.050510865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62</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0.31914894</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98</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Omaha, NE</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162962"/>
                  </a:ext>
                </a:extLst>
              </a:tr>
              <a:tr h="231866">
                <a:tc>
                  <a:txBody>
                    <a:bodyPr/>
                    <a:lstStyle/>
                    <a:p>
                      <a:pPr algn="r" fontAlgn="b"/>
                      <a:r>
                        <a:rPr lang="en-US" sz="800" b="0" u="none" strike="noStrike">
                          <a:solidFill>
                            <a:srgbClr val="000000"/>
                          </a:solidFill>
                          <a:effectLst/>
                        </a:rPr>
                        <a:t>2/1/21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4/30/21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23181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Virginia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All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269347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0.178761488</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254900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0.056689812</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36</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0.63636364</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25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Richmond, VA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1445747"/>
                  </a:ext>
                </a:extLst>
              </a:tr>
              <a:tr h="125545">
                <a:tc>
                  <a:txBody>
                    <a:bodyPr/>
                    <a:lstStyle/>
                    <a:p>
                      <a:pPr algn="r" fontAlgn="b"/>
                      <a:r>
                        <a:rPr lang="en-US" sz="800" b="0" u="none" strike="noStrike">
                          <a:solidFill>
                            <a:srgbClr val="000000"/>
                          </a:solidFill>
                          <a:effectLst/>
                        </a:rPr>
                        <a:t>6/1/21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8/31/21</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33810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Florida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Single Family Residential</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275743.5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0.149170661</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280000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0.142857143</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190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-0.1517857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195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Lakeland, FL</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416453"/>
                  </a:ext>
                </a:extLst>
              </a:tr>
              <a:tr h="231866">
                <a:tc>
                  <a:txBody>
                    <a:bodyPr/>
                    <a:lstStyle/>
                    <a:p>
                      <a:pPr algn="r" fontAlgn="b"/>
                      <a:r>
                        <a:rPr lang="en-US" sz="800" b="0" u="none" strike="noStrike">
                          <a:solidFill>
                            <a:srgbClr val="000000"/>
                          </a:solidFill>
                          <a:effectLst/>
                        </a:rPr>
                        <a:t>4/1/12</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6/30/12</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91030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California</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Multi-Family (2-4 Unit)</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759000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-0.201052632</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995000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0.020512821</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3</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Los Angeles, CA</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6797075"/>
                  </a:ext>
                </a:extLst>
              </a:tr>
              <a:tr h="125545">
                <a:tc>
                  <a:txBody>
                    <a:bodyPr/>
                    <a:lstStyle/>
                    <a:p>
                      <a:pPr algn="r" fontAlgn="b"/>
                      <a:r>
                        <a:rPr lang="en-US" sz="800" b="0" u="none" strike="noStrike">
                          <a:solidFill>
                            <a:srgbClr val="000000"/>
                          </a:solidFill>
                          <a:effectLst/>
                        </a:rPr>
                        <a:t>11/1/16</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1/31/17</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97225</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Oregon</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Townhouse</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390000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0.090909091</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477000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0.454268293</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7</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0.75</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6</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Portland, OR</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219826"/>
                  </a:ext>
                </a:extLst>
              </a:tr>
              <a:tr h="125545">
                <a:tc>
                  <a:txBody>
                    <a:bodyPr/>
                    <a:lstStyle/>
                    <a:p>
                      <a:pPr algn="r" fontAlgn="b"/>
                      <a:r>
                        <a:rPr lang="en-US" sz="800" b="0" u="none" strike="noStrike">
                          <a:solidFill>
                            <a:srgbClr val="000000"/>
                          </a:solidFill>
                          <a:effectLst/>
                        </a:rPr>
                        <a:t>12/1/18</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2/28/19</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a:solidFill>
                            <a:srgbClr val="000000"/>
                          </a:solidFill>
                          <a:effectLst/>
                        </a:rPr>
                        <a:t>90</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Zip Code: 07432</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New Jersey</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Single Family Residential</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467000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a:solidFill>
                            <a:srgbClr val="000000"/>
                          </a:solidFill>
                          <a:effectLst/>
                        </a:rPr>
                        <a:t>-0.056565657</a:t>
                      </a:r>
                      <a:endParaRPr lang="en-US" sz="800" b="0" i="0" u="none" strike="noStrike">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449000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-0.039469462</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18</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0.28571429</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19</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u="none" strike="noStrike" dirty="0">
                          <a:solidFill>
                            <a:srgbClr val="000000"/>
                          </a:solidFill>
                          <a:effectLst/>
                        </a:rPr>
                        <a:t>New York, NY</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u="none" strike="noStrike" dirty="0">
                          <a:solidFill>
                            <a:srgbClr val="000000"/>
                          </a:solidFill>
                          <a:effectLst/>
                        </a:rPr>
                        <a:t>1/14/24 14:20</a:t>
                      </a:r>
                      <a:endParaRPr lang="en-US" sz="800" b="0" i="0" u="none" strike="noStrike" dirty="0">
                        <a:solidFill>
                          <a:srgbClr val="000000"/>
                        </a:solidFill>
                        <a:effectLst/>
                        <a:latin typeface="Aptos Narrow" panose="020B0004020202020204" pitchFamily="34" charset="0"/>
                      </a:endParaRPr>
                    </a:p>
                  </a:txBody>
                  <a:tcPr marL="4232" marR="4232" marT="42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8436323"/>
                  </a:ext>
                </a:extLst>
              </a:tr>
            </a:tbl>
          </a:graphicData>
        </a:graphic>
      </p:graphicFrame>
    </p:spTree>
    <p:extLst>
      <p:ext uri="{BB962C8B-B14F-4D97-AF65-F5344CB8AC3E}">
        <p14:creationId xmlns:p14="http://schemas.microsoft.com/office/powerpoint/2010/main" val="105328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1/19/24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17</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Household Demographics</a:t>
            </a:r>
          </a:p>
        </p:txBody>
      </p:sp>
      <p:pic>
        <p:nvPicPr>
          <p:cNvPr id="1026" name="Picture 2" descr="Nielsen's global consumer business reinvents itself for the future of  consumer intelligence - NIQ">
            <a:extLst>
              <a:ext uri="{FF2B5EF4-FFF2-40B4-BE49-F238E27FC236}">
                <a16:creationId xmlns:a16="http://schemas.microsoft.com/office/drawing/2014/main" id="{692520F2-C0A9-EEE4-05D8-0ABBAC154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65" y="990497"/>
            <a:ext cx="3682621" cy="11402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11815548-5E4F-A1AD-D41B-95F110D7B9DA}"/>
              </a:ext>
            </a:extLst>
          </p:cNvPr>
          <p:cNvSpPr txBox="1"/>
          <p:nvPr/>
        </p:nvSpPr>
        <p:spPr>
          <a:xfrm>
            <a:off x="299111" y="2567294"/>
            <a:ext cx="2426136" cy="1292662"/>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sz="1200" b="1" i="0" u="none" strike="noStrike" dirty="0">
                <a:solidFill>
                  <a:srgbClr val="000000"/>
                </a:solidFill>
                <a:effectLst/>
                <a:latin typeface="+mn-lt"/>
              </a:rPr>
              <a:t>Household Size</a:t>
            </a:r>
            <a:r>
              <a:rPr lang="en-US" sz="1200" b="1" dirty="0">
                <a:latin typeface="+mn-lt"/>
              </a:rPr>
              <a:t> </a:t>
            </a:r>
          </a:p>
          <a:p>
            <a:pPr marL="171450" indent="-171450" algn="l">
              <a:buFont typeface="Arial" panose="020B0604020202020204" pitchFamily="34" charset="0"/>
              <a:buChar char="•"/>
            </a:pPr>
            <a:r>
              <a:rPr lang="en-US" sz="1200" b="1" i="0" u="none" strike="noStrike" dirty="0">
                <a:solidFill>
                  <a:srgbClr val="000000"/>
                </a:solidFill>
                <a:effectLst/>
                <a:latin typeface="+mn-lt"/>
              </a:rPr>
              <a:t>Household Income Bucket</a:t>
            </a:r>
          </a:p>
          <a:p>
            <a:pPr marL="171450" indent="-171450" algn="l">
              <a:buFont typeface="Arial" panose="020B0604020202020204" pitchFamily="34" charset="0"/>
              <a:buChar char="•"/>
            </a:pPr>
            <a:r>
              <a:rPr lang="en-US" sz="1200" b="1" i="0" u="none" strike="noStrike" dirty="0">
                <a:solidFill>
                  <a:srgbClr val="000000"/>
                </a:solidFill>
                <a:effectLst/>
                <a:latin typeface="+mn-lt"/>
              </a:rPr>
              <a:t>Age Distribution</a:t>
            </a:r>
            <a:endParaRPr lang="en-US" sz="1200" b="1" dirty="0">
              <a:solidFill>
                <a:srgbClr val="000000"/>
              </a:solidFill>
              <a:latin typeface="+mn-lt"/>
            </a:endParaRPr>
          </a:p>
          <a:p>
            <a:pPr marL="171450" indent="-171450" algn="l">
              <a:buFont typeface="Arial" panose="020B0604020202020204" pitchFamily="34" charset="0"/>
              <a:buChar char="•"/>
            </a:pPr>
            <a:r>
              <a:rPr lang="en-US" sz="1200" b="1" dirty="0">
                <a:solidFill>
                  <a:srgbClr val="000000"/>
                </a:solidFill>
                <a:latin typeface="+mn-lt"/>
              </a:rPr>
              <a:t>Household Education level</a:t>
            </a:r>
          </a:p>
          <a:p>
            <a:pPr marL="171450" indent="-171450" algn="l">
              <a:buFont typeface="Arial" panose="020B0604020202020204" pitchFamily="34" charset="0"/>
              <a:buChar char="•"/>
            </a:pPr>
            <a:r>
              <a:rPr lang="en-US" sz="1200" b="1" dirty="0">
                <a:solidFill>
                  <a:srgbClr val="000000"/>
                </a:solidFill>
                <a:latin typeface="+mn-lt"/>
              </a:rPr>
              <a:t>Household Composition</a:t>
            </a:r>
            <a:r>
              <a:rPr lang="en-US" sz="1200" b="1" dirty="0">
                <a:latin typeface="+mn-lt"/>
              </a:rPr>
              <a:t> </a:t>
            </a:r>
          </a:p>
          <a:p>
            <a:pPr marL="171450" indent="-171450" algn="l">
              <a:buFont typeface="Arial" panose="020B0604020202020204" pitchFamily="34" charset="0"/>
              <a:buChar char="•"/>
            </a:pPr>
            <a:r>
              <a:rPr lang="en-US" sz="1200" b="1" i="0" u="none" strike="noStrike" dirty="0">
                <a:solidFill>
                  <a:srgbClr val="000000"/>
                </a:solidFill>
                <a:effectLst/>
                <a:latin typeface="+mn-lt"/>
              </a:rPr>
              <a:t>Shopping Pattern</a:t>
            </a:r>
            <a:endParaRPr lang="en-US" sz="1200" b="1" dirty="0">
              <a:latin typeface="+mn-lt"/>
            </a:endParaRPr>
          </a:p>
        </p:txBody>
      </p:sp>
      <p:pic>
        <p:nvPicPr>
          <p:cNvPr id="4" name="Picture 3">
            <a:extLst>
              <a:ext uri="{FF2B5EF4-FFF2-40B4-BE49-F238E27FC236}">
                <a16:creationId xmlns:a16="http://schemas.microsoft.com/office/drawing/2014/main" id="{2B07E4EC-1DE9-62A4-825B-B9CA23366D1F}"/>
              </a:ext>
            </a:extLst>
          </p:cNvPr>
          <p:cNvPicPr>
            <a:picLocks noChangeAspect="1"/>
          </p:cNvPicPr>
          <p:nvPr/>
        </p:nvPicPr>
        <p:blipFill>
          <a:blip r:embed="rId4"/>
          <a:stretch>
            <a:fillRect/>
          </a:stretch>
        </p:blipFill>
        <p:spPr>
          <a:xfrm>
            <a:off x="3708170" y="1073654"/>
            <a:ext cx="7773065" cy="2807208"/>
          </a:xfrm>
          <a:prstGeom prst="rect">
            <a:avLst/>
          </a:prstGeom>
        </p:spPr>
      </p:pic>
      <p:sp>
        <p:nvSpPr>
          <p:cNvPr id="10" name="Frame 9">
            <a:extLst>
              <a:ext uri="{FF2B5EF4-FFF2-40B4-BE49-F238E27FC236}">
                <a16:creationId xmlns:a16="http://schemas.microsoft.com/office/drawing/2014/main" id="{298DB0D0-C2C2-245A-7EE1-03A3E848DB56}"/>
              </a:ext>
            </a:extLst>
          </p:cNvPr>
          <p:cNvSpPr/>
          <p:nvPr/>
        </p:nvSpPr>
        <p:spPr>
          <a:xfrm>
            <a:off x="1723402" y="4128460"/>
            <a:ext cx="7707400" cy="1328942"/>
          </a:xfrm>
          <a:prstGeom prst="fram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2" name="TextBox 3">
            <a:extLst>
              <a:ext uri="{FF2B5EF4-FFF2-40B4-BE49-F238E27FC236}">
                <a16:creationId xmlns:a16="http://schemas.microsoft.com/office/drawing/2014/main" id="{B1E7D4AE-F957-4DD9-8C75-7592D4845381}"/>
              </a:ext>
            </a:extLst>
          </p:cNvPr>
          <p:cNvSpPr txBox="1"/>
          <p:nvPr/>
        </p:nvSpPr>
        <p:spPr>
          <a:xfrm>
            <a:off x="4854797" y="4620843"/>
            <a:ext cx="4289203" cy="286823"/>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sz="1200" b="1" i="0" u="none" strike="noStrike" dirty="0">
                <a:solidFill>
                  <a:srgbClr val="000000"/>
                </a:solidFill>
                <a:effectLst/>
                <a:latin typeface="+mn-lt"/>
              </a:rPr>
              <a:t>Potential sources, if Nielsen isn’t feasible</a:t>
            </a:r>
            <a:endParaRPr lang="en-US" sz="1200" b="1" dirty="0">
              <a:latin typeface="+mn-lt"/>
            </a:endParaRPr>
          </a:p>
        </p:txBody>
      </p:sp>
      <p:pic>
        <p:nvPicPr>
          <p:cNvPr id="16" name="Picture 15" descr="A blue text on a white background&#10;&#10;Description automatically generated">
            <a:extLst>
              <a:ext uri="{FF2B5EF4-FFF2-40B4-BE49-F238E27FC236}">
                <a16:creationId xmlns:a16="http://schemas.microsoft.com/office/drawing/2014/main" id="{EF3D572B-5881-FFC5-7057-74CBE7DC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114" y="4350941"/>
            <a:ext cx="1102167" cy="826625"/>
          </a:xfrm>
          <a:prstGeom prst="rect">
            <a:avLst/>
          </a:prstGeom>
        </p:spPr>
      </p:pic>
      <p:pic>
        <p:nvPicPr>
          <p:cNvPr id="18" name="Picture 17" descr="A blue background with white lines and a map&#10;&#10;Description automatically generated">
            <a:extLst>
              <a:ext uri="{FF2B5EF4-FFF2-40B4-BE49-F238E27FC236}">
                <a16:creationId xmlns:a16="http://schemas.microsoft.com/office/drawing/2014/main" id="{B7F95AB9-2F56-466F-A190-D4824C2E5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304" y="4350941"/>
            <a:ext cx="826625" cy="826625"/>
          </a:xfrm>
          <a:prstGeom prst="rect">
            <a:avLst/>
          </a:prstGeom>
        </p:spPr>
      </p:pic>
    </p:spTree>
    <p:extLst>
      <p:ext uri="{BB962C8B-B14F-4D97-AF65-F5344CB8AC3E}">
        <p14:creationId xmlns:p14="http://schemas.microsoft.com/office/powerpoint/2010/main" val="106852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18</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Minimum Wage Trends</a:t>
            </a:r>
          </a:p>
        </p:txBody>
      </p:sp>
      <p:pic>
        <p:nvPicPr>
          <p:cNvPr id="3" name="Picture 4" descr="UC Berkeley Labor Center | Berkeley CA">
            <a:extLst>
              <a:ext uri="{FF2B5EF4-FFF2-40B4-BE49-F238E27FC236}">
                <a16:creationId xmlns:a16="http://schemas.microsoft.com/office/drawing/2014/main" id="{1E2F9DCE-6D9A-F9C5-3DEF-700A77B76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37" y="1614739"/>
            <a:ext cx="2621455" cy="15531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DC414F15-296C-3DDD-7D7B-1DD396178AEF}"/>
              </a:ext>
            </a:extLst>
          </p:cNvPr>
          <p:cNvSpPr txBox="1"/>
          <p:nvPr/>
        </p:nvSpPr>
        <p:spPr>
          <a:xfrm>
            <a:off x="316496" y="3302607"/>
            <a:ext cx="2426136" cy="480131"/>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sz="1200" b="1" i="0" u="none" strike="noStrike" dirty="0">
                <a:solidFill>
                  <a:srgbClr val="000000"/>
                </a:solidFill>
                <a:effectLst/>
                <a:latin typeface="+mn-lt"/>
              </a:rPr>
              <a:t>Locality Based Minimum Wage</a:t>
            </a:r>
            <a:endParaRPr lang="en-US" sz="1200" b="1" dirty="0">
              <a:latin typeface="+mn-lt"/>
            </a:endParaRPr>
          </a:p>
          <a:p>
            <a:pPr marL="171450" indent="-171450" algn="l">
              <a:buFont typeface="Arial" panose="020B0604020202020204" pitchFamily="34" charset="0"/>
              <a:buChar char="•"/>
            </a:pPr>
            <a:r>
              <a:rPr lang="en-US" sz="1200" b="1" i="0" u="none" strike="noStrike" dirty="0">
                <a:solidFill>
                  <a:srgbClr val="000000"/>
                </a:solidFill>
                <a:effectLst/>
                <a:latin typeface="+mn-lt"/>
              </a:rPr>
              <a:t>Minimum Wage Trends</a:t>
            </a:r>
          </a:p>
        </p:txBody>
      </p:sp>
      <p:pic>
        <p:nvPicPr>
          <p:cNvPr id="11" name="Picture 10">
            <a:extLst>
              <a:ext uri="{FF2B5EF4-FFF2-40B4-BE49-F238E27FC236}">
                <a16:creationId xmlns:a16="http://schemas.microsoft.com/office/drawing/2014/main" id="{DE7D23AC-4586-206F-15D2-042B2C0613C6}"/>
              </a:ext>
            </a:extLst>
          </p:cNvPr>
          <p:cNvPicPr>
            <a:picLocks noChangeAspect="1"/>
          </p:cNvPicPr>
          <p:nvPr/>
        </p:nvPicPr>
        <p:blipFill>
          <a:blip r:embed="rId4"/>
          <a:stretch>
            <a:fillRect/>
          </a:stretch>
        </p:blipFill>
        <p:spPr>
          <a:xfrm>
            <a:off x="2939004" y="1643798"/>
            <a:ext cx="8381035" cy="4092684"/>
          </a:xfrm>
          <a:prstGeom prst="rect">
            <a:avLst/>
          </a:prstGeom>
        </p:spPr>
      </p:pic>
    </p:spTree>
    <p:extLst>
      <p:ext uri="{BB962C8B-B14F-4D97-AF65-F5344CB8AC3E}">
        <p14:creationId xmlns:p14="http://schemas.microsoft.com/office/powerpoint/2010/main" val="1797502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19</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Crime Rates &amp; Safety</a:t>
            </a:r>
          </a:p>
        </p:txBody>
      </p:sp>
      <p:sp>
        <p:nvSpPr>
          <p:cNvPr id="7" name="TextBox 3">
            <a:extLst>
              <a:ext uri="{FF2B5EF4-FFF2-40B4-BE49-F238E27FC236}">
                <a16:creationId xmlns:a16="http://schemas.microsoft.com/office/drawing/2014/main" id="{DC414F15-296C-3DDD-7D7B-1DD396178AEF}"/>
              </a:ext>
            </a:extLst>
          </p:cNvPr>
          <p:cNvSpPr txBox="1"/>
          <p:nvPr/>
        </p:nvSpPr>
        <p:spPr>
          <a:xfrm>
            <a:off x="301301" y="3846617"/>
            <a:ext cx="2426136" cy="461665"/>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sz="1200" b="1" i="0" u="none" strike="noStrike" dirty="0">
                <a:solidFill>
                  <a:srgbClr val="000000"/>
                </a:solidFill>
                <a:effectLst/>
                <a:latin typeface="+mn-lt"/>
              </a:rPr>
              <a:t>Quarterly crime related metrics across cities</a:t>
            </a:r>
          </a:p>
        </p:txBody>
      </p:sp>
      <p:pic>
        <p:nvPicPr>
          <p:cNvPr id="2" name="Picture 1">
            <a:extLst>
              <a:ext uri="{FF2B5EF4-FFF2-40B4-BE49-F238E27FC236}">
                <a16:creationId xmlns:a16="http://schemas.microsoft.com/office/drawing/2014/main" id="{01414C23-ED82-90A7-D832-CA66BD9618E2}"/>
              </a:ext>
            </a:extLst>
          </p:cNvPr>
          <p:cNvPicPr>
            <a:picLocks noChangeAspect="1"/>
          </p:cNvPicPr>
          <p:nvPr/>
        </p:nvPicPr>
        <p:blipFill>
          <a:blip r:embed="rId3"/>
          <a:stretch>
            <a:fillRect/>
          </a:stretch>
        </p:blipFill>
        <p:spPr>
          <a:xfrm>
            <a:off x="3320970" y="1178885"/>
            <a:ext cx="7772400" cy="4669160"/>
          </a:xfrm>
          <a:prstGeom prst="rect">
            <a:avLst/>
          </a:prstGeom>
        </p:spPr>
      </p:pic>
      <p:pic>
        <p:nvPicPr>
          <p:cNvPr id="5122" name="Picture 2" descr="CDE">
            <a:extLst>
              <a:ext uri="{FF2B5EF4-FFF2-40B4-BE49-F238E27FC236}">
                <a16:creationId xmlns:a16="http://schemas.microsoft.com/office/drawing/2014/main" id="{20165C4E-6E7B-0B84-E9E5-334D89069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04" y="1306617"/>
            <a:ext cx="27305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32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7D1CB-6C99-217E-1B3D-D8B8EED4D188}"/>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DB516BA-3B97-39F3-01E8-6F37E79000E6}"/>
              </a:ext>
            </a:extLst>
          </p:cNvPr>
          <p:cNvGraphicFramePr>
            <a:graphicFrameLocks noGrp="1"/>
          </p:cNvGraphicFramePr>
          <p:nvPr>
            <p:extLst>
              <p:ext uri="{D42A27DB-BD31-4B8C-83A1-F6EECF244321}">
                <p14:modId xmlns:p14="http://schemas.microsoft.com/office/powerpoint/2010/main" val="576953519"/>
              </p:ext>
            </p:extLst>
          </p:nvPr>
        </p:nvGraphicFramePr>
        <p:xfrm>
          <a:off x="510988" y="3325905"/>
          <a:ext cx="11164465" cy="2863599"/>
        </p:xfrm>
        <a:graphic>
          <a:graphicData uri="http://schemas.openxmlformats.org/drawingml/2006/table">
            <a:tbl>
              <a:tblPr firstRow="1" bandRow="1">
                <a:tableStyleId>{2D5ABB26-0587-4C30-8999-92F81FD0307C}</a:tableStyleId>
              </a:tblPr>
              <a:tblGrid>
                <a:gridCol w="2232893">
                  <a:extLst>
                    <a:ext uri="{9D8B030D-6E8A-4147-A177-3AD203B41FA5}">
                      <a16:colId xmlns:a16="http://schemas.microsoft.com/office/drawing/2014/main" val="786339459"/>
                    </a:ext>
                  </a:extLst>
                </a:gridCol>
                <a:gridCol w="2232893">
                  <a:extLst>
                    <a:ext uri="{9D8B030D-6E8A-4147-A177-3AD203B41FA5}">
                      <a16:colId xmlns:a16="http://schemas.microsoft.com/office/drawing/2014/main" val="656393386"/>
                    </a:ext>
                  </a:extLst>
                </a:gridCol>
                <a:gridCol w="2232893">
                  <a:extLst>
                    <a:ext uri="{9D8B030D-6E8A-4147-A177-3AD203B41FA5}">
                      <a16:colId xmlns:a16="http://schemas.microsoft.com/office/drawing/2014/main" val="1332998529"/>
                    </a:ext>
                  </a:extLst>
                </a:gridCol>
                <a:gridCol w="2232893">
                  <a:extLst>
                    <a:ext uri="{9D8B030D-6E8A-4147-A177-3AD203B41FA5}">
                      <a16:colId xmlns:a16="http://schemas.microsoft.com/office/drawing/2014/main" val="3736788375"/>
                    </a:ext>
                  </a:extLst>
                </a:gridCol>
                <a:gridCol w="2232893">
                  <a:extLst>
                    <a:ext uri="{9D8B030D-6E8A-4147-A177-3AD203B41FA5}">
                      <a16:colId xmlns:a16="http://schemas.microsoft.com/office/drawing/2014/main" val="1994074271"/>
                    </a:ext>
                  </a:extLst>
                </a:gridCol>
              </a:tblGrid>
              <a:tr h="646747">
                <a:tc>
                  <a:txBody>
                    <a:bodyPr/>
                    <a:lstStyle/>
                    <a:p>
                      <a:pPr lvl="0" algn="ctr">
                        <a:lnSpc>
                          <a:spcPct val="100000"/>
                        </a:lnSpc>
                        <a:spcBef>
                          <a:spcPts val="0"/>
                        </a:spcBef>
                        <a:spcAft>
                          <a:spcPts val="0"/>
                        </a:spcAft>
                        <a:buNone/>
                      </a:pPr>
                      <a:r>
                        <a:rPr lang="en-US" sz="1800" b="1" u="none" strike="noStrike" noProof="0" dirty="0">
                          <a:solidFill>
                            <a:srgbClr val="000000"/>
                          </a:solidFill>
                        </a:rPr>
                        <a:t>Harshraj Jadeja</a:t>
                      </a:r>
                      <a:endParaRPr lang="en-GB" sz="1800" b="1" u="none" strike="noStrike" noProof="0" dirty="0">
                        <a:solidFill>
                          <a:srgbClr val="000000"/>
                        </a:solidFill>
                      </a:endParaRPr>
                    </a:p>
                  </a:txBody>
                  <a:tcPr/>
                </a:tc>
                <a:tc>
                  <a:txBody>
                    <a:bodyPr/>
                    <a:lstStyle/>
                    <a:p>
                      <a:pPr marL="0" marR="0" lvl="0" indent="0" algn="ctr">
                        <a:lnSpc>
                          <a:spcPct val="100000"/>
                        </a:lnSpc>
                        <a:spcBef>
                          <a:spcPts val="0"/>
                        </a:spcBef>
                        <a:spcAft>
                          <a:spcPts val="0"/>
                        </a:spcAft>
                        <a:buNone/>
                      </a:pPr>
                      <a:r>
                        <a:rPr lang="en-GB" b="1"/>
                        <a:t>Srinija S</a:t>
                      </a: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Veda Samhitha Alluri</a:t>
                      </a: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Husam Saleh</a:t>
                      </a:r>
                      <a:endParaRPr lang="en-GB" sz="1800" b="1" u="none" strike="noStrike" noProof="0" err="1">
                        <a:solidFill>
                          <a:srgbClr val="000000"/>
                        </a:solidFill>
                      </a:endParaRP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Shubhankar Bhajekar</a:t>
                      </a:r>
                      <a:endParaRPr lang="en-GB" sz="1800" b="1" u="none" strike="noStrike" noProof="0" err="1">
                        <a:solidFill>
                          <a:srgbClr val="000000"/>
                        </a:solidFill>
                      </a:endParaRPr>
                    </a:p>
                  </a:txBody>
                  <a:tcPr/>
                </a:tc>
                <a:extLst>
                  <a:ext uri="{0D108BD9-81ED-4DB2-BD59-A6C34878D82A}">
                    <a16:rowId xmlns:a16="http://schemas.microsoft.com/office/drawing/2014/main" val="936400178"/>
                  </a:ext>
                </a:extLst>
              </a:tr>
              <a:tr h="646747">
                <a:tc>
                  <a:txBody>
                    <a:bodyPr/>
                    <a:lstStyle/>
                    <a:p>
                      <a:pPr marL="0" marR="0" lvl="0" indent="0" algn="ctr">
                        <a:lnSpc>
                          <a:spcPct val="100000"/>
                        </a:lnSpc>
                        <a:spcBef>
                          <a:spcPts val="0"/>
                        </a:spcBef>
                        <a:spcAft>
                          <a:spcPts val="0"/>
                        </a:spcAft>
                        <a:buNone/>
                      </a:pPr>
                      <a:r>
                        <a:rPr lang="en-US" sz="1200" u="none" strike="noStrike" kern="1200" noProof="0" dirty="0">
                          <a:solidFill>
                            <a:srgbClr val="000000"/>
                          </a:solidFill>
                        </a:rPr>
                        <a:t>Data science consultant with 4.5 years of analytical experience in retail, healthcare and telecom industry</a:t>
                      </a:r>
                    </a:p>
                  </a:txBody>
                  <a:tcPr/>
                </a:tc>
                <a:tc>
                  <a:txBody>
                    <a:bodyPr/>
                    <a:lstStyle/>
                    <a:p>
                      <a:pPr lvl="0" algn="ctr">
                        <a:lnSpc>
                          <a:spcPct val="100000"/>
                        </a:lnSpc>
                        <a:spcBef>
                          <a:spcPts val="0"/>
                        </a:spcBef>
                        <a:spcAft>
                          <a:spcPts val="0"/>
                        </a:spcAft>
                        <a:buNone/>
                      </a:pPr>
                      <a:r>
                        <a:rPr lang="en-GB" sz="1200" u="none" strike="noStrike" kern="1200" noProof="0">
                          <a:solidFill>
                            <a:srgbClr val="000000"/>
                          </a:solidFill>
                          <a:latin typeface="+mn-lt"/>
                          <a:ea typeface="+mn-ea"/>
                          <a:cs typeface="+mn-cs"/>
                        </a:rPr>
                        <a:t>Data Engineer with 4 years of experience in ETL and analytics in the banking industry</a:t>
                      </a:r>
                    </a:p>
                  </a:txBody>
                  <a:tcPr/>
                </a:tc>
                <a:tc>
                  <a:txBody>
                    <a:bodyPr/>
                    <a:lstStyle/>
                    <a:p>
                      <a:pPr lvl="0" algn="ctr">
                        <a:lnSpc>
                          <a:spcPct val="100000"/>
                        </a:lnSpc>
                        <a:spcBef>
                          <a:spcPts val="0"/>
                        </a:spcBef>
                        <a:spcAft>
                          <a:spcPts val="0"/>
                        </a:spcAft>
                        <a:buNone/>
                      </a:pPr>
                      <a:r>
                        <a:rPr lang="en-GB" sz="1200" b="0" i="0" u="none" strike="noStrike" kern="1200" noProof="0">
                          <a:solidFill>
                            <a:srgbClr val="374151"/>
                          </a:solidFill>
                        </a:rPr>
                        <a:t>Data Consultant with 3+ years of experience, skilled in data migration, performance optimization, and compliance. </a:t>
                      </a:r>
                    </a:p>
                  </a:txBody>
                  <a:tcPr/>
                </a:tc>
                <a:tc>
                  <a:txBody>
                    <a:bodyPr/>
                    <a:lstStyle/>
                    <a:p>
                      <a:pPr lvl="0" algn="ctr">
                        <a:lnSpc>
                          <a:spcPct val="100000"/>
                        </a:lnSpc>
                        <a:spcBef>
                          <a:spcPts val="0"/>
                        </a:spcBef>
                        <a:spcAft>
                          <a:spcPts val="0"/>
                        </a:spcAft>
                        <a:buNone/>
                      </a:pPr>
                      <a:r>
                        <a:rPr lang="en-US" sz="1200" b="0" i="0" u="none" strike="noStrike" kern="1200" noProof="0">
                          <a:solidFill>
                            <a:srgbClr val="000000"/>
                          </a:solidFill>
                          <a:latin typeface="Franklin Gothic Book"/>
                        </a:rPr>
                        <a:t>Aspiring Data Consultant with analytical experience in public sector and finance industry </a:t>
                      </a:r>
                      <a:endParaRPr lang="en-US"/>
                    </a:p>
                    <a:p>
                      <a:pPr lvl="0" algn="ctr">
                        <a:buNone/>
                      </a:pPr>
                      <a:endParaRPr lang="en-US" sz="1200" u="none" strike="noStrike" kern="1200">
                        <a:solidFill>
                          <a:srgbClr val="000000"/>
                        </a:solidFill>
                      </a:endParaRPr>
                    </a:p>
                  </a:txBody>
                  <a:tcPr/>
                </a:tc>
                <a:tc>
                  <a:txBody>
                    <a:bodyPr/>
                    <a:lstStyle/>
                    <a:p>
                      <a:pPr lvl="0" algn="ctr">
                        <a:lnSpc>
                          <a:spcPct val="100000"/>
                        </a:lnSpc>
                        <a:spcBef>
                          <a:spcPts val="0"/>
                        </a:spcBef>
                        <a:spcAft>
                          <a:spcPts val="0"/>
                        </a:spcAft>
                        <a:buNone/>
                      </a:pPr>
                      <a:r>
                        <a:rPr lang="en-GB" sz="1200" u="none" strike="noStrike" kern="1200" noProof="0">
                          <a:solidFill>
                            <a:srgbClr val="000000"/>
                          </a:solidFill>
                        </a:rPr>
                        <a:t>Business Analytics student with 2.5 years of experience in construction and real estate. </a:t>
                      </a:r>
                    </a:p>
                  </a:txBody>
                  <a:tcPr/>
                </a:tc>
                <a:extLst>
                  <a:ext uri="{0D108BD9-81ED-4DB2-BD59-A6C34878D82A}">
                    <a16:rowId xmlns:a16="http://schemas.microsoft.com/office/drawing/2014/main" val="1503453582"/>
                  </a:ext>
                </a:extLst>
              </a:tr>
              <a:tr h="564265">
                <a:tc>
                  <a:txBody>
                    <a:bodyPr/>
                    <a:lstStyle/>
                    <a:p>
                      <a:pPr lvl="0" algn="ctr">
                        <a:lnSpc>
                          <a:spcPct val="100000"/>
                        </a:lnSpc>
                        <a:spcBef>
                          <a:spcPts val="0"/>
                        </a:spcBef>
                        <a:spcAft>
                          <a:spcPts val="0"/>
                        </a:spcAft>
                        <a:buNone/>
                      </a:pPr>
                      <a:r>
                        <a:rPr lang="en-US" sz="1200" u="none" strike="noStrike" noProof="0" dirty="0">
                          <a:hlinkClick r:id="rId3"/>
                        </a:rPr>
                        <a:t>hjadeja@purdue.edu</a:t>
                      </a:r>
                      <a:endParaRPr lang="en-GB" sz="1200" u="none" strike="noStrike" noProof="0" dirty="0">
                        <a:solidFill>
                          <a:srgbClr val="000000"/>
                        </a:solidFill>
                      </a:endParaRPr>
                    </a:p>
                  </a:txBody>
                  <a:tcPr/>
                </a:tc>
                <a:tc>
                  <a:txBody>
                    <a:bodyPr/>
                    <a:lstStyle/>
                    <a:p>
                      <a:pPr lvl="0" algn="ctr">
                        <a:lnSpc>
                          <a:spcPct val="100000"/>
                        </a:lnSpc>
                        <a:spcBef>
                          <a:spcPts val="0"/>
                        </a:spcBef>
                        <a:spcAft>
                          <a:spcPts val="0"/>
                        </a:spcAft>
                        <a:buNone/>
                      </a:pPr>
                      <a:r>
                        <a:rPr lang="en-GB" sz="1200" u="none" strike="noStrike" kern="1200" noProof="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ssrimami@purdue.edu</a:t>
                      </a:r>
                      <a:endParaRPr lang="en-US" sz="1200" u="none" strike="noStrike" kern="1200">
                        <a:solidFill>
                          <a:schemeClr val="tx1"/>
                        </a:solidFill>
                        <a:latin typeface="+mn-lt"/>
                        <a:ea typeface="+mn-ea"/>
                        <a:cs typeface="+mn-cs"/>
                      </a:endParaRPr>
                    </a:p>
                    <a:p>
                      <a:pPr lvl="0" algn="ctr">
                        <a:lnSpc>
                          <a:spcPct val="100000"/>
                        </a:lnSpc>
                        <a:spcBef>
                          <a:spcPts val="0"/>
                        </a:spcBef>
                        <a:spcAft>
                          <a:spcPts val="0"/>
                        </a:spcAft>
                        <a:buNone/>
                      </a:pPr>
                      <a:endParaRPr lang="en-US"/>
                    </a:p>
                  </a:txBody>
                  <a:tcPr/>
                </a:tc>
                <a:tc>
                  <a:txBody>
                    <a:bodyPr/>
                    <a:lstStyle/>
                    <a:p>
                      <a:pPr lvl="0" algn="ctr">
                        <a:lnSpc>
                          <a:spcPct val="100000"/>
                        </a:lnSpc>
                        <a:spcBef>
                          <a:spcPts val="0"/>
                        </a:spcBef>
                        <a:spcAft>
                          <a:spcPts val="0"/>
                        </a:spcAft>
                        <a:buNone/>
                      </a:pPr>
                      <a:r>
                        <a:rPr lang="en-GB" sz="1200" u="none" strike="noStrike" noProof="0">
                          <a:solidFill>
                            <a:srgbClr val="000000"/>
                          </a:solidFill>
                        </a:rPr>
                        <a:t>alluriv@purdue.edu</a:t>
                      </a:r>
                      <a:endParaRPr lang="en-GB" sz="1200" u="none" strike="noStrike" noProof="0" dirty="0">
                        <a:solidFill>
                          <a:srgbClr val="000000"/>
                        </a:solidFill>
                      </a:endParaRPr>
                    </a:p>
                  </a:txBody>
                  <a:tcPr/>
                </a:tc>
                <a:tc>
                  <a:txBody>
                    <a:bodyPr/>
                    <a:lstStyle/>
                    <a:p>
                      <a:pPr lvl="0" algn="ctr">
                        <a:lnSpc>
                          <a:spcPct val="100000"/>
                        </a:lnSpc>
                        <a:spcBef>
                          <a:spcPts val="0"/>
                        </a:spcBef>
                        <a:spcAft>
                          <a:spcPts val="0"/>
                        </a:spcAft>
                        <a:buNone/>
                      </a:pPr>
                      <a:r>
                        <a:rPr lang="en-US" sz="1200" b="0" i="0" u="sng" strike="noStrike" noProof="0">
                          <a:solidFill>
                            <a:srgbClr val="000000"/>
                          </a:solidFill>
                          <a:latin typeface="Franklin Gothic Book"/>
                          <a:hlinkClick r:id="rId5"/>
                        </a:rPr>
                        <a:t>hasaleh@purdue.edu</a:t>
                      </a:r>
                      <a:endParaRPr lang="en-US"/>
                    </a:p>
                    <a:p>
                      <a:pPr lvl="0" algn="ctr">
                        <a:buNone/>
                      </a:pPr>
                      <a:endParaRPr lang="en-US" sz="1200"/>
                    </a:p>
                  </a:txBody>
                  <a:tcPr/>
                </a:tc>
                <a:tc>
                  <a:txBody>
                    <a:bodyPr/>
                    <a:lstStyle/>
                    <a:p>
                      <a:pPr lvl="0" algn="ctr">
                        <a:buNone/>
                      </a:pPr>
                      <a:r>
                        <a:rPr lang="en-US" sz="1200"/>
                        <a:t>Sbhajeka@purdue.edu</a:t>
                      </a:r>
                    </a:p>
                  </a:txBody>
                  <a:tcPr/>
                </a:tc>
                <a:extLst>
                  <a:ext uri="{0D108BD9-81ED-4DB2-BD59-A6C34878D82A}">
                    <a16:rowId xmlns:a16="http://schemas.microsoft.com/office/drawing/2014/main" val="215552019"/>
                  </a:ext>
                </a:extLst>
              </a:tr>
              <a:tr h="646747">
                <a:tc>
                  <a:txBody>
                    <a:bodyPr/>
                    <a:lstStyle/>
                    <a:p>
                      <a:pPr lvl="0" algn="ctr">
                        <a:lnSpc>
                          <a:spcPct val="100000"/>
                        </a:lnSpc>
                        <a:spcBef>
                          <a:spcPts val="0"/>
                        </a:spcBef>
                        <a:spcAft>
                          <a:spcPts val="0"/>
                        </a:spcAft>
                        <a:buNone/>
                      </a:pPr>
                      <a:r>
                        <a:rPr lang="en-US" sz="1200" u="none" strike="noStrike" noProof="0" dirty="0">
                          <a:hlinkClick r:id="rId6"/>
                        </a:rPr>
                        <a:t>https://www.linkedin.com/in/Harshraj-jadeja/</a:t>
                      </a:r>
                      <a:endParaRPr lang="en-GB" sz="1200" u="none" strike="noStrike" noProof="0" dirty="0">
                        <a:solidFill>
                          <a:srgbClr val="000000"/>
                        </a:solidFill>
                      </a:endParaRPr>
                    </a:p>
                  </a:txBody>
                  <a:tcPr/>
                </a:tc>
                <a:tc>
                  <a:txBody>
                    <a:bodyPr/>
                    <a:lstStyle/>
                    <a:p>
                      <a:pPr marL="0" marR="0" lvl="0" indent="0" algn="ctr">
                        <a:lnSpc>
                          <a:spcPct val="100000"/>
                        </a:lnSpc>
                        <a:spcBef>
                          <a:spcPts val="0"/>
                        </a:spcBef>
                        <a:spcAft>
                          <a:spcPts val="0"/>
                        </a:spcAft>
                        <a:buNone/>
                      </a:pPr>
                      <a:r>
                        <a:rPr lang="en-GB" sz="1200" u="none" strike="noStrike" kern="1200" noProof="0">
                          <a:solidFill>
                            <a:schemeClr val="tx1"/>
                          </a:solidFill>
                          <a:latin typeface="+mn-lt"/>
                          <a:ea typeface="+mn-ea"/>
                          <a:cs typeface="+mn-cs"/>
                          <a:hlinkClick r:id="rId7">
                            <a:extLst>
                              <a:ext uri="{A12FA001-AC4F-418D-AE19-62706E023703}">
                                <ahyp:hlinkClr xmlns:ahyp="http://schemas.microsoft.com/office/drawing/2018/hyperlinkcolor" val="tx"/>
                              </a:ext>
                            </a:extLst>
                          </a:hlinkClick>
                        </a:rPr>
                        <a:t>www.linkedin.com/in/srinija-s</a:t>
                      </a:r>
                      <a:endParaRPr lang="en-US" sz="1200" u="none" strike="noStrike" kern="1200">
                        <a:solidFill>
                          <a:schemeClr val="tx1"/>
                        </a:solidFill>
                        <a:latin typeface="+mn-lt"/>
                        <a:ea typeface="+mn-ea"/>
                        <a:cs typeface="+mn-cs"/>
                      </a:endParaRPr>
                    </a:p>
                  </a:txBody>
                  <a:tcPr/>
                </a:tc>
                <a:tc>
                  <a:txBody>
                    <a:bodyPr/>
                    <a:lstStyle/>
                    <a:p>
                      <a:pPr marL="0" marR="0" lvl="0" indent="0" algn="ctr">
                        <a:lnSpc>
                          <a:spcPct val="100000"/>
                        </a:lnSpc>
                        <a:spcBef>
                          <a:spcPts val="0"/>
                        </a:spcBef>
                        <a:spcAft>
                          <a:spcPts val="0"/>
                        </a:spcAft>
                        <a:buNone/>
                      </a:pPr>
                      <a:r>
                        <a:rPr lang="en-IN" sz="1200" b="0" i="0" u="none" strike="noStrike" noProof="0">
                          <a:solidFill>
                            <a:srgbClr val="000000"/>
                          </a:solidFill>
                          <a:latin typeface="Franklin Gothic Book"/>
                          <a:hlinkClick r:id="rId8"/>
                        </a:rPr>
                        <a:t>www.linkedin.com/in/veda-samhitha-alluri</a:t>
                      </a:r>
                      <a:endParaRPr lang="en-IN" sz="1200" b="0" i="0" u="none" strike="noStrike" noProof="0">
                        <a:solidFill>
                          <a:srgbClr val="000000"/>
                        </a:solidFill>
                        <a:latin typeface="Franklin Gothic Book"/>
                      </a:endParaRPr>
                    </a:p>
                  </a:txBody>
                  <a:tcPr/>
                </a:tc>
                <a:tc>
                  <a:txBody>
                    <a:bodyPr/>
                    <a:lstStyle/>
                    <a:p>
                      <a:pPr lvl="0" algn="ctr">
                        <a:lnSpc>
                          <a:spcPct val="100000"/>
                        </a:lnSpc>
                        <a:spcBef>
                          <a:spcPts val="0"/>
                        </a:spcBef>
                        <a:spcAft>
                          <a:spcPts val="0"/>
                        </a:spcAft>
                        <a:buNone/>
                      </a:pPr>
                      <a:r>
                        <a:rPr lang="en-IN" sz="1200" b="0" i="0" u="sng" strike="noStrike" noProof="0">
                          <a:solidFill>
                            <a:srgbClr val="000000"/>
                          </a:solidFill>
                          <a:latin typeface="Franklin Gothic Book"/>
                          <a:hlinkClick r:id="rId9"/>
                        </a:rPr>
                        <a:t>www.linkedin.com/in/husam-saleh-421hs</a:t>
                      </a:r>
                      <a:endParaRPr lang="en-US"/>
                    </a:p>
                    <a:p>
                      <a:pPr marL="0" marR="0" lvl="0" indent="0" algn="ctr">
                        <a:lnSpc>
                          <a:spcPct val="100000"/>
                        </a:lnSpc>
                        <a:spcBef>
                          <a:spcPts val="0"/>
                        </a:spcBef>
                        <a:spcAft>
                          <a:spcPts val="0"/>
                        </a:spcAft>
                        <a:buNone/>
                      </a:pPr>
                      <a:endParaRPr lang="en-IN" sz="1200" u="none" strike="noStrike" noProof="0">
                        <a:solidFill>
                          <a:srgbClr val="404040"/>
                        </a:solidFill>
                      </a:endParaRPr>
                    </a:p>
                  </a:txBody>
                  <a:tcPr/>
                </a:tc>
                <a:tc>
                  <a:txBody>
                    <a:bodyPr/>
                    <a:lstStyle/>
                    <a:p>
                      <a:pPr marL="0" marR="0" lvl="0" indent="0" algn="ctr">
                        <a:lnSpc>
                          <a:spcPct val="100000"/>
                        </a:lnSpc>
                        <a:spcBef>
                          <a:spcPts val="0"/>
                        </a:spcBef>
                        <a:spcAft>
                          <a:spcPts val="0"/>
                        </a:spcAft>
                        <a:buNone/>
                      </a:pPr>
                      <a:r>
                        <a:rPr lang="en-GB" sz="1200" b="0" i="0" u="none" strike="noStrike" noProof="0" dirty="0">
                          <a:latin typeface="Franklin Gothic Book"/>
                          <a:hlinkClick r:id="rId10"/>
                        </a:rPr>
                        <a:t>https://www.linkedin.com/in/shubhankar-bhajekar/</a:t>
                      </a:r>
                      <a:endParaRPr lang="en-US" dirty="0"/>
                    </a:p>
                  </a:txBody>
                  <a:tcPr/>
                </a:tc>
                <a:extLst>
                  <a:ext uri="{0D108BD9-81ED-4DB2-BD59-A6C34878D82A}">
                    <a16:rowId xmlns:a16="http://schemas.microsoft.com/office/drawing/2014/main" val="3616641650"/>
                  </a:ext>
                </a:extLst>
              </a:tr>
            </a:tbl>
          </a:graphicData>
        </a:graphic>
      </p:graphicFrame>
      <p:sp>
        <p:nvSpPr>
          <p:cNvPr id="5" name="Date Placeholder 4">
            <a:extLst>
              <a:ext uri="{FF2B5EF4-FFF2-40B4-BE49-F238E27FC236}">
                <a16:creationId xmlns:a16="http://schemas.microsoft.com/office/drawing/2014/main" id="{60A262D5-F97F-1D10-5C6F-4B6AEE0E7262}"/>
              </a:ext>
            </a:extLst>
          </p:cNvPr>
          <p:cNvSpPr>
            <a:spLocks noGrp="1"/>
          </p:cNvSpPr>
          <p:nvPr>
            <p:ph type="dt" sz="half" idx="10"/>
          </p:nvPr>
        </p:nvSpPr>
        <p:spPr/>
        <p:txBody>
          <a:bodyPr/>
          <a:lstStyle/>
          <a:p>
            <a:fld id="{D47A9A36-4EB0-BF46-AE48-7CDA251B954B}" type="datetime1">
              <a:rPr lang="en-US" smtClean="0"/>
              <a:t>1/18/24</a:t>
            </a:fld>
            <a:endParaRPr lang="en-US" dirty="0"/>
          </a:p>
        </p:txBody>
      </p:sp>
      <p:sp>
        <p:nvSpPr>
          <p:cNvPr id="6" name="Slide Number Placeholder 5">
            <a:extLst>
              <a:ext uri="{FF2B5EF4-FFF2-40B4-BE49-F238E27FC236}">
                <a16:creationId xmlns:a16="http://schemas.microsoft.com/office/drawing/2014/main" id="{05CB8CAD-1B64-2FE7-1402-F11BCEF1B71E}"/>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8" name="TextBox 7">
            <a:extLst>
              <a:ext uri="{FF2B5EF4-FFF2-40B4-BE49-F238E27FC236}">
                <a16:creationId xmlns:a16="http://schemas.microsoft.com/office/drawing/2014/main" id="{D8876305-22B9-28B7-B473-2D07AD554CBB}"/>
              </a:ext>
            </a:extLst>
          </p:cNvPr>
          <p:cNvSpPr txBox="1"/>
          <p:nvPr/>
        </p:nvSpPr>
        <p:spPr>
          <a:xfrm>
            <a:off x="1881353" y="364391"/>
            <a:ext cx="5906813"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Meet the </a:t>
            </a:r>
            <a:r>
              <a:rPr lang="en-US" sz="2400" b="1" i="1">
                <a:solidFill>
                  <a:srgbClr val="CFB991"/>
                </a:solidFill>
              </a:rPr>
              <a:t>Team</a:t>
            </a:r>
          </a:p>
        </p:txBody>
      </p:sp>
      <p:pic>
        <p:nvPicPr>
          <p:cNvPr id="2" name="Picture 1">
            <a:extLst>
              <a:ext uri="{FF2B5EF4-FFF2-40B4-BE49-F238E27FC236}">
                <a16:creationId xmlns:a16="http://schemas.microsoft.com/office/drawing/2014/main" id="{81131F89-5339-A9C8-98DD-BD5783B15E20}"/>
              </a:ext>
            </a:extLst>
          </p:cNvPr>
          <p:cNvPicPr>
            <a:picLocks noChangeAspect="1"/>
          </p:cNvPicPr>
          <p:nvPr/>
        </p:nvPicPr>
        <p:blipFill>
          <a:blip r:embed="rId11"/>
          <a:stretch>
            <a:fillRect/>
          </a:stretch>
        </p:blipFill>
        <p:spPr>
          <a:xfrm>
            <a:off x="715218" y="1386894"/>
            <a:ext cx="1770832" cy="1941743"/>
          </a:xfrm>
          <a:prstGeom prst="rect">
            <a:avLst/>
          </a:prstGeom>
        </p:spPr>
      </p:pic>
      <p:pic>
        <p:nvPicPr>
          <p:cNvPr id="9" name="Picture 8" descr="A person in a blue suit&#10;&#10;Description automatically generated">
            <a:extLst>
              <a:ext uri="{FF2B5EF4-FFF2-40B4-BE49-F238E27FC236}">
                <a16:creationId xmlns:a16="http://schemas.microsoft.com/office/drawing/2014/main" id="{7A5478E9-7172-ED38-E0AC-1084DC7DDCB3}"/>
              </a:ext>
            </a:extLst>
          </p:cNvPr>
          <p:cNvPicPr>
            <a:picLocks noChangeAspect="1"/>
          </p:cNvPicPr>
          <p:nvPr/>
        </p:nvPicPr>
        <p:blipFill>
          <a:blip r:embed="rId12"/>
          <a:stretch>
            <a:fillRect/>
          </a:stretch>
        </p:blipFill>
        <p:spPr>
          <a:xfrm>
            <a:off x="5210008" y="1390891"/>
            <a:ext cx="1762337" cy="1934903"/>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A6E8516B-216E-BED7-7410-779ED9C030A5}"/>
              </a:ext>
            </a:extLst>
          </p:cNvPr>
          <p:cNvPicPr>
            <a:picLocks noChangeAspect="1"/>
          </p:cNvPicPr>
          <p:nvPr/>
        </p:nvPicPr>
        <p:blipFill>
          <a:blip r:embed="rId13"/>
          <a:stretch>
            <a:fillRect/>
          </a:stretch>
        </p:blipFill>
        <p:spPr>
          <a:xfrm>
            <a:off x="7577540" y="1387564"/>
            <a:ext cx="1490865" cy="1936394"/>
          </a:xfrm>
          <a:prstGeom prst="rect">
            <a:avLst/>
          </a:prstGeom>
        </p:spPr>
      </p:pic>
      <p:pic>
        <p:nvPicPr>
          <p:cNvPr id="4098" name="Picture 2">
            <a:extLst>
              <a:ext uri="{FF2B5EF4-FFF2-40B4-BE49-F238E27FC236}">
                <a16:creationId xmlns:a16="http://schemas.microsoft.com/office/drawing/2014/main" id="{07350221-5193-17CE-AD9B-FD4D6227BB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1245" y="1386894"/>
            <a:ext cx="1490865" cy="1934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in a suit and tie&#10;&#10;Description automatically generated">
            <a:extLst>
              <a:ext uri="{FF2B5EF4-FFF2-40B4-BE49-F238E27FC236}">
                <a16:creationId xmlns:a16="http://schemas.microsoft.com/office/drawing/2014/main" id="{22CBDC32-B8F5-9EAF-37AC-24AF855A095D}"/>
              </a:ext>
            </a:extLst>
          </p:cNvPr>
          <p:cNvPicPr>
            <a:picLocks noChangeAspect="1"/>
          </p:cNvPicPr>
          <p:nvPr/>
        </p:nvPicPr>
        <p:blipFill>
          <a:blip r:embed="rId15"/>
          <a:stretch>
            <a:fillRect/>
          </a:stretch>
        </p:blipFill>
        <p:spPr>
          <a:xfrm>
            <a:off x="9538607" y="1387928"/>
            <a:ext cx="1992086" cy="1937658"/>
          </a:xfrm>
          <a:prstGeom prst="rect">
            <a:avLst/>
          </a:prstGeom>
        </p:spPr>
      </p:pic>
    </p:spTree>
    <p:extLst>
      <p:ext uri="{BB962C8B-B14F-4D97-AF65-F5344CB8AC3E}">
        <p14:creationId xmlns:p14="http://schemas.microsoft.com/office/powerpoint/2010/main" val="1659482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1/19/24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20</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Universities/Schools</a:t>
            </a:r>
          </a:p>
        </p:txBody>
      </p:sp>
      <p:sp>
        <p:nvSpPr>
          <p:cNvPr id="9" name="TextBox 3">
            <a:extLst>
              <a:ext uri="{FF2B5EF4-FFF2-40B4-BE49-F238E27FC236}">
                <a16:creationId xmlns:a16="http://schemas.microsoft.com/office/drawing/2014/main" id="{0916F196-E4ED-FC18-96BE-BCFDC8746220}"/>
              </a:ext>
            </a:extLst>
          </p:cNvPr>
          <p:cNvSpPr txBox="1"/>
          <p:nvPr/>
        </p:nvSpPr>
        <p:spPr>
          <a:xfrm>
            <a:off x="222490" y="3069478"/>
            <a:ext cx="5402805" cy="276999"/>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algn="l"/>
            <a:r>
              <a:rPr lang="en-US" sz="1200" b="1" i="0" u="none" strike="noStrike" dirty="0">
                <a:solidFill>
                  <a:srgbClr val="000000"/>
                </a:solidFill>
                <a:effectLst/>
                <a:latin typeface="+mn-lt"/>
              </a:rPr>
              <a:t>University &amp; Schools listings at the level of latitude-longitude &amp; school year</a:t>
            </a:r>
            <a:endParaRPr lang="en-US" sz="1200" b="1" dirty="0">
              <a:latin typeface="+mn-lt"/>
            </a:endParaRPr>
          </a:p>
        </p:txBody>
      </p:sp>
      <p:pic>
        <p:nvPicPr>
          <p:cNvPr id="10" name="Picture 8" descr="AERA and ASA Jointly Raise Concerns about NCES">
            <a:extLst>
              <a:ext uri="{FF2B5EF4-FFF2-40B4-BE49-F238E27FC236}">
                <a16:creationId xmlns:a16="http://schemas.microsoft.com/office/drawing/2014/main" id="{F5DBFA5B-C088-7546-4C12-26E1DB624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2" y="1284416"/>
            <a:ext cx="2511097" cy="17850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4581F51-8EB4-48BC-C285-E384E25DAF6C}"/>
              </a:ext>
            </a:extLst>
          </p:cNvPr>
          <p:cNvPicPr>
            <a:picLocks noChangeAspect="1"/>
          </p:cNvPicPr>
          <p:nvPr/>
        </p:nvPicPr>
        <p:blipFill>
          <a:blip r:embed="rId4"/>
          <a:stretch>
            <a:fillRect/>
          </a:stretch>
        </p:blipFill>
        <p:spPr>
          <a:xfrm>
            <a:off x="2708476" y="1703657"/>
            <a:ext cx="9377422" cy="1216054"/>
          </a:xfrm>
          <a:prstGeom prst="rect">
            <a:avLst/>
          </a:prstGeom>
        </p:spPr>
      </p:pic>
      <p:sp>
        <p:nvSpPr>
          <p:cNvPr id="11" name="TextBox 3">
            <a:extLst>
              <a:ext uri="{FF2B5EF4-FFF2-40B4-BE49-F238E27FC236}">
                <a16:creationId xmlns:a16="http://schemas.microsoft.com/office/drawing/2014/main" id="{48F5DBB1-A8EE-3254-CE37-ACDD8AD7D7FC}"/>
              </a:ext>
            </a:extLst>
          </p:cNvPr>
          <p:cNvSpPr txBox="1"/>
          <p:nvPr/>
        </p:nvSpPr>
        <p:spPr>
          <a:xfrm>
            <a:off x="222490" y="4157474"/>
            <a:ext cx="1658862" cy="400110"/>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algn="l"/>
            <a:r>
              <a:rPr lang="en-US" sz="2000" b="1" i="0" u="none" strike="noStrike" dirty="0">
                <a:solidFill>
                  <a:srgbClr val="000000"/>
                </a:solidFill>
                <a:effectLst/>
                <a:latin typeface="+mn-lt"/>
              </a:rPr>
              <a:t>Next steps:</a:t>
            </a:r>
            <a:endParaRPr lang="en-US" sz="2000" b="1" dirty="0">
              <a:latin typeface="+mn-lt"/>
            </a:endParaRPr>
          </a:p>
        </p:txBody>
      </p:sp>
      <p:pic>
        <p:nvPicPr>
          <p:cNvPr id="6146" name="Picture 2" descr="Yelp for Business: Free and paid advertising solutions">
            <a:extLst>
              <a:ext uri="{FF2B5EF4-FFF2-40B4-BE49-F238E27FC236}">
                <a16:creationId xmlns:a16="http://schemas.microsoft.com/office/drawing/2014/main" id="{E8D2D9DF-BB68-46A4-4A94-BC0B9D66C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96" y="3830481"/>
            <a:ext cx="1658863" cy="11059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o You Have A Google Review Strategy — Taylor Digital Marketing">
            <a:extLst>
              <a:ext uri="{FF2B5EF4-FFF2-40B4-BE49-F238E27FC236}">
                <a16:creationId xmlns:a16="http://schemas.microsoft.com/office/drawing/2014/main" id="{B5F82355-E8EE-ECF9-4436-1679857B3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975" y="3901143"/>
            <a:ext cx="1031570" cy="10567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3">
            <a:extLst>
              <a:ext uri="{FF2B5EF4-FFF2-40B4-BE49-F238E27FC236}">
                <a16:creationId xmlns:a16="http://schemas.microsoft.com/office/drawing/2014/main" id="{05CF8F58-5F43-5D77-688C-18FA77E8D03E}"/>
              </a:ext>
            </a:extLst>
          </p:cNvPr>
          <p:cNvSpPr txBox="1"/>
          <p:nvPr/>
        </p:nvSpPr>
        <p:spPr>
          <a:xfrm>
            <a:off x="5750419" y="4283293"/>
            <a:ext cx="5402805" cy="276999"/>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sz="1200" b="1" i="0" u="none" strike="noStrike" dirty="0">
                <a:solidFill>
                  <a:srgbClr val="000000"/>
                </a:solidFill>
                <a:effectLst/>
                <a:latin typeface="+mn-lt"/>
              </a:rPr>
              <a:t>Customer sentiment score per locality/granular location </a:t>
            </a:r>
            <a:endParaRPr lang="en-US" sz="1200" b="1" dirty="0">
              <a:latin typeface="+mn-lt"/>
            </a:endParaRPr>
          </a:p>
        </p:txBody>
      </p:sp>
      <p:cxnSp>
        <p:nvCxnSpPr>
          <p:cNvPr id="14" name="Straight Connector 13">
            <a:extLst>
              <a:ext uri="{FF2B5EF4-FFF2-40B4-BE49-F238E27FC236}">
                <a16:creationId xmlns:a16="http://schemas.microsoft.com/office/drawing/2014/main" id="{51A4D62A-3D32-6DBC-7222-0AF6EF290E51}"/>
              </a:ext>
            </a:extLst>
          </p:cNvPr>
          <p:cNvCxnSpPr>
            <a:cxnSpLocks/>
          </p:cNvCxnSpPr>
          <p:nvPr/>
        </p:nvCxnSpPr>
        <p:spPr>
          <a:xfrm>
            <a:off x="106102" y="3575880"/>
            <a:ext cx="11863408" cy="0"/>
          </a:xfrm>
          <a:prstGeom prst="line">
            <a:avLst/>
          </a:prstGeom>
        </p:spPr>
        <p:style>
          <a:lnRef idx="3">
            <a:schemeClr val="accent5"/>
          </a:lnRef>
          <a:fillRef idx="0">
            <a:schemeClr val="accent5"/>
          </a:fillRef>
          <a:effectRef idx="2">
            <a:schemeClr val="accent5"/>
          </a:effectRef>
          <a:fontRef idx="minor">
            <a:schemeClr val="tx1"/>
          </a:fontRef>
        </p:style>
      </p:cxnSp>
      <p:sp>
        <p:nvSpPr>
          <p:cNvPr id="17" name="Frame 16">
            <a:extLst>
              <a:ext uri="{FF2B5EF4-FFF2-40B4-BE49-F238E27FC236}">
                <a16:creationId xmlns:a16="http://schemas.microsoft.com/office/drawing/2014/main" id="{D2013D3F-60F0-6D01-FB69-C8BEA76BD972}"/>
              </a:ext>
            </a:extLst>
          </p:cNvPr>
          <p:cNvSpPr/>
          <p:nvPr/>
        </p:nvSpPr>
        <p:spPr>
          <a:xfrm>
            <a:off x="2389100" y="3798643"/>
            <a:ext cx="7707400" cy="1328942"/>
          </a:xfrm>
          <a:prstGeom prst="fram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808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1329595"/>
          </a:xfrm>
        </p:spPr>
        <p:txBody>
          <a:bodyPr/>
          <a:lstStyle/>
          <a:p>
            <a:r>
              <a:rPr lang="en-US" sz="4800" b="0">
                <a:latin typeface="Franklin Gothic Medium"/>
              </a:rPr>
              <a:t>Code walkthrough </a:t>
            </a:r>
            <a:r>
              <a:rPr lang="en-US" b="0">
                <a:latin typeface="Franklin Gothic Medium"/>
              </a:rPr>
              <a:t>+ scraping Demo</a:t>
            </a:r>
            <a:endParaRPr lang="en-US"/>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74547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Questions/Next Steps</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670446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23</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5906813"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Questions / Next Steps</a:t>
            </a:r>
          </a:p>
        </p:txBody>
      </p:sp>
      <p:sp>
        <p:nvSpPr>
          <p:cNvPr id="3" name="TextBox 2">
            <a:extLst>
              <a:ext uri="{FF2B5EF4-FFF2-40B4-BE49-F238E27FC236}">
                <a16:creationId xmlns:a16="http://schemas.microsoft.com/office/drawing/2014/main" id="{F729F2FE-FD41-581B-6972-D926CDB40BF4}"/>
              </a:ext>
            </a:extLst>
          </p:cNvPr>
          <p:cNvSpPr txBox="1"/>
          <p:nvPr/>
        </p:nvSpPr>
        <p:spPr>
          <a:xfrm>
            <a:off x="1881352" y="1239302"/>
            <a:ext cx="9057993" cy="2308324"/>
          </a:xfrm>
          <a:prstGeom prst="rect">
            <a:avLst/>
          </a:prstGeom>
          <a:noFill/>
        </p:spPr>
        <p:txBody>
          <a:bodyPr wrap="square" lIns="91440" tIns="45720" rIns="91440" bIns="45720" anchor="t">
            <a:spAutoFit/>
          </a:bodyPr>
          <a:lstStyle/>
          <a:p>
            <a:pPr marL="342900" indent="-342900">
              <a:buAutoNum type="arabicPeriod"/>
            </a:pPr>
            <a:r>
              <a:rPr lang="en-US">
                <a:solidFill>
                  <a:srgbClr val="1D1D1D"/>
                </a:solidFill>
                <a:latin typeface="Calibri"/>
                <a:cs typeface="Calibri"/>
              </a:rPr>
              <a:t>What is the scope of the project in terms of </a:t>
            </a:r>
            <a:r>
              <a:rPr lang="en-US" err="1">
                <a:solidFill>
                  <a:srgbClr val="1D1D1D"/>
                </a:solidFill>
                <a:latin typeface="Calibri"/>
                <a:cs typeface="Calibri"/>
              </a:rPr>
              <a:t>mExpress</a:t>
            </a:r>
            <a:r>
              <a:rPr lang="en-US">
                <a:solidFill>
                  <a:srgbClr val="1D1D1D"/>
                </a:solidFill>
                <a:latin typeface="Calibri"/>
                <a:cs typeface="Calibri"/>
              </a:rPr>
              <a:t> locations? Which states are to be considered to collect data and build the model?</a:t>
            </a:r>
            <a:endParaRPr lang="en-US"/>
          </a:p>
          <a:p>
            <a:pPr marL="342900" marR="0" indent="-342900" algn="l">
              <a:spcBef>
                <a:spcPts val="0"/>
              </a:spcBef>
              <a:spcAft>
                <a:spcPts val="0"/>
              </a:spcAft>
              <a:buAutoNum type="arabicPeriod"/>
            </a:pPr>
            <a:endParaRPr lang="en-US" sz="1800" b="0" i="0" u="none" strike="noStrike">
              <a:solidFill>
                <a:srgbClr val="1D1D1D"/>
              </a:solidFill>
              <a:effectLst/>
              <a:latin typeface="Calibri" panose="020F0502020204030204" pitchFamily="34" charset="0"/>
              <a:cs typeface="Calibri"/>
            </a:endParaRPr>
          </a:p>
          <a:p>
            <a:pPr marL="342900" indent="-342900">
              <a:buAutoNum type="arabicPeriod"/>
            </a:pPr>
            <a:r>
              <a:rPr lang="en-US">
                <a:solidFill>
                  <a:srgbClr val="1D1D1D"/>
                </a:solidFill>
                <a:latin typeface="Calibri"/>
                <a:cs typeface="Calibri"/>
              </a:rPr>
              <a:t>Can we use location IDs (latitude &amp; longitude) obtained from the traffic volume data as markers for potential </a:t>
            </a:r>
            <a:r>
              <a:rPr lang="en-US" err="1">
                <a:solidFill>
                  <a:srgbClr val="1D1D1D"/>
                </a:solidFill>
                <a:latin typeface="Calibri"/>
                <a:cs typeface="Calibri"/>
              </a:rPr>
              <a:t>mExpress</a:t>
            </a:r>
            <a:r>
              <a:rPr lang="en-US">
                <a:solidFill>
                  <a:srgbClr val="1D1D1D"/>
                </a:solidFill>
                <a:latin typeface="Calibri"/>
                <a:cs typeface="Calibri"/>
              </a:rPr>
              <a:t> stores? Does Meijer have any locations in mind?</a:t>
            </a:r>
            <a:endParaRPr lang="en-US">
              <a:solidFill>
                <a:srgbClr val="1D1D1D"/>
              </a:solidFill>
              <a:latin typeface="Calibri" panose="020F0502020204030204" pitchFamily="34" charset="0"/>
              <a:cs typeface="Calibri" panose="020F0502020204030204" pitchFamily="34" charset="0"/>
            </a:endParaRPr>
          </a:p>
          <a:p>
            <a:pPr marL="342900" indent="-342900">
              <a:buAutoNum type="arabicPeriod"/>
            </a:pPr>
            <a:endParaRPr lang="en-US">
              <a:solidFill>
                <a:srgbClr val="1D1D1D"/>
              </a:solidFill>
              <a:latin typeface="Calibri" panose="020F0502020204030204" pitchFamily="34" charset="0"/>
              <a:cs typeface="Calibri" panose="020F0502020204030204" pitchFamily="34" charset="0"/>
            </a:endParaRPr>
          </a:p>
          <a:p>
            <a:pPr marL="342900" indent="-342900">
              <a:buAutoNum type="arabicPeriod"/>
            </a:pPr>
            <a:r>
              <a:rPr lang="en-US">
                <a:solidFill>
                  <a:srgbClr val="1D1D1D"/>
                </a:solidFill>
                <a:latin typeface="Calibri"/>
                <a:cs typeface="Calibri"/>
              </a:rPr>
              <a:t>Apart from traffic volume and distance to highway ramps, which features should be considered important/relevant? Does Meijer have a preference?</a:t>
            </a:r>
            <a:endParaRPr lang="en-US">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FAABA64-5AC5-3501-C25D-3A42864E58C3}"/>
              </a:ext>
            </a:extLst>
          </p:cNvPr>
          <p:cNvSpPr txBox="1"/>
          <p:nvPr/>
        </p:nvSpPr>
        <p:spPr>
          <a:xfrm>
            <a:off x="1881352" y="4158653"/>
            <a:ext cx="9057993" cy="1200329"/>
          </a:xfrm>
          <a:prstGeom prst="rect">
            <a:avLst/>
          </a:prstGeom>
          <a:noFill/>
        </p:spPr>
        <p:txBody>
          <a:bodyPr wrap="square" lIns="91440" tIns="45720" rIns="91440" bIns="45720" anchor="t">
            <a:spAutoFit/>
          </a:bodyPr>
          <a:lstStyle/>
          <a:p>
            <a:pPr marL="342900" indent="-342900">
              <a:buAutoNum type="alphaUcPeriod"/>
            </a:pPr>
            <a:r>
              <a:rPr lang="en-US">
                <a:solidFill>
                  <a:srgbClr val="1D1D1D"/>
                </a:solidFill>
                <a:latin typeface="Calibri"/>
                <a:cs typeface="Calibri"/>
              </a:rPr>
              <a:t>Building a master dataset by combining data points from different features and assigning them to each of the location IDs (latitude &amp; longitude) selected for building the model.</a:t>
            </a:r>
          </a:p>
          <a:p>
            <a:pPr marL="342900" indent="-342900">
              <a:buAutoNum type="alphaUcPeriod"/>
            </a:pPr>
            <a:endParaRPr lang="en-US">
              <a:solidFill>
                <a:srgbClr val="1D1D1D"/>
              </a:solidFill>
              <a:latin typeface="Calibri" panose="020F0502020204030204" pitchFamily="34" charset="0"/>
              <a:cs typeface="Calibri" panose="020F0502020204030204" pitchFamily="34" charset="0"/>
            </a:endParaRPr>
          </a:p>
          <a:p>
            <a:pPr marL="342900" indent="-342900">
              <a:buAutoNum type="alphaUcPeriod"/>
            </a:pPr>
            <a:endParaRPr lang="en-US">
              <a:solidFill>
                <a:srgbClr val="1D1D1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491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THANK YOU</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5621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Appendix</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7711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26</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Reference Material: Research Paper Publication</a:t>
            </a:r>
          </a:p>
        </p:txBody>
      </p:sp>
      <p:pic>
        <p:nvPicPr>
          <p:cNvPr id="3" name="Picture 2">
            <a:extLst>
              <a:ext uri="{FF2B5EF4-FFF2-40B4-BE49-F238E27FC236}">
                <a16:creationId xmlns:a16="http://schemas.microsoft.com/office/drawing/2014/main" id="{9E93D4FE-0DF3-90A4-74A3-18C9FBE13952}"/>
              </a:ext>
            </a:extLst>
          </p:cNvPr>
          <p:cNvPicPr>
            <a:picLocks noChangeAspect="1"/>
          </p:cNvPicPr>
          <p:nvPr/>
        </p:nvPicPr>
        <p:blipFill>
          <a:blip r:embed="rId3"/>
          <a:stretch>
            <a:fillRect/>
          </a:stretch>
        </p:blipFill>
        <p:spPr>
          <a:xfrm>
            <a:off x="3222488" y="1744394"/>
            <a:ext cx="5747023" cy="3369211"/>
          </a:xfrm>
          <a:prstGeom prst="rect">
            <a:avLst/>
          </a:prstGeom>
        </p:spPr>
      </p:pic>
    </p:spTree>
    <p:extLst>
      <p:ext uri="{BB962C8B-B14F-4D97-AF65-F5344CB8AC3E}">
        <p14:creationId xmlns:p14="http://schemas.microsoft.com/office/powerpoint/2010/main" val="135804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AGENDA</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3" name="TextBox 2">
            <a:extLst>
              <a:ext uri="{FF2B5EF4-FFF2-40B4-BE49-F238E27FC236}">
                <a16:creationId xmlns:a16="http://schemas.microsoft.com/office/drawing/2014/main" id="{C4734DF4-DB60-19CD-150B-492698AEA766}"/>
              </a:ext>
            </a:extLst>
          </p:cNvPr>
          <p:cNvSpPr txBox="1"/>
          <p:nvPr/>
        </p:nvSpPr>
        <p:spPr>
          <a:xfrm>
            <a:off x="5184976" y="1627827"/>
            <a:ext cx="4911524" cy="3334246"/>
          </a:xfrm>
          <a:prstGeom prst="rect">
            <a:avLst/>
          </a:prstGeom>
          <a:noFill/>
        </p:spPr>
        <p:txBody>
          <a:bodyPr wrap="square" lIns="91440" tIns="45720" rIns="91440" bIns="45720" rtlCol="0" anchor="t">
            <a:spAutoFit/>
          </a:bodyPr>
          <a:lstStyle>
            <a:defPPr>
              <a:defRPr lang="en-US"/>
            </a:defPPr>
            <a:lvl1pPr>
              <a:defRPr>
                <a:latin typeface="Selawik Light" panose="020B0502040204020203" pitchFamily="34" charset="0"/>
              </a:defRPr>
            </a:lvl1pPr>
          </a:lstStyle>
          <a:p>
            <a:pPr algn="l">
              <a:spcBef>
                <a:spcPts val="400"/>
              </a:spcBef>
              <a:spcAft>
                <a:spcPts val="600"/>
              </a:spcAft>
              <a:buClr>
                <a:schemeClr val="bg1"/>
              </a:buClr>
            </a:pPr>
            <a:r>
              <a:rPr lang="en-US" sz="1600" dirty="0">
                <a:solidFill>
                  <a:schemeClr val="accent4"/>
                </a:solidFill>
                <a:latin typeface="Times New Roman" panose="02020603050405020304" pitchFamily="18" charset="0"/>
              </a:rPr>
              <a:t>Project Scope</a:t>
            </a:r>
          </a:p>
          <a:p>
            <a:pPr algn="l">
              <a:spcBef>
                <a:spcPts val="400"/>
              </a:spcBef>
              <a:spcAft>
                <a:spcPts val="600"/>
              </a:spcAft>
              <a:buClr>
                <a:schemeClr val="bg1"/>
              </a:buClr>
            </a:pPr>
            <a:r>
              <a:rPr lang="en-US" sz="1600" dirty="0">
                <a:solidFill>
                  <a:schemeClr val="accent4"/>
                </a:solidFill>
                <a:latin typeface="Times New Roman" panose="02020603050405020304" pitchFamily="18" charset="0"/>
              </a:rPr>
              <a:t>Factors Identified/Existing</a:t>
            </a:r>
            <a:endParaRPr lang="en-AE" sz="1600">
              <a:solidFill>
                <a:schemeClr val="accent4"/>
              </a:solidFill>
              <a:latin typeface="Times New Roman" panose="02020603050405020304" pitchFamily="18" charset="0"/>
            </a:endParaRPr>
          </a:p>
          <a:p>
            <a:pPr algn="l">
              <a:spcBef>
                <a:spcPts val="400"/>
              </a:spcBef>
              <a:spcAft>
                <a:spcPts val="600"/>
              </a:spcAft>
              <a:buClr>
                <a:schemeClr val="bg1"/>
              </a:buClr>
            </a:pPr>
            <a:r>
              <a:rPr lang="en-US" sz="1600" dirty="0">
                <a:solidFill>
                  <a:schemeClr val="accent4"/>
                </a:solidFill>
                <a:latin typeface="Times New Roman" panose="02020603050405020304" pitchFamily="18" charset="0"/>
              </a:rPr>
              <a:t>Features Sourced/Calculated:</a:t>
            </a:r>
          </a:p>
          <a:p>
            <a:pPr lvl="1">
              <a:spcBef>
                <a:spcPts val="400"/>
              </a:spcBef>
              <a:spcAft>
                <a:spcPts val="600"/>
              </a:spcAft>
              <a:buClr>
                <a:schemeClr val="bg1"/>
              </a:buClr>
            </a:pPr>
            <a:r>
              <a:rPr lang="en-US" sz="1600" dirty="0">
                <a:solidFill>
                  <a:schemeClr val="accent4"/>
                </a:solidFill>
                <a:latin typeface="Times New Roman" panose="02020603050405020304" pitchFamily="18" charset="0"/>
              </a:rPr>
              <a:t>Traffic Volume</a:t>
            </a:r>
          </a:p>
          <a:p>
            <a:pPr lvl="1">
              <a:spcBef>
                <a:spcPts val="400"/>
              </a:spcBef>
              <a:spcAft>
                <a:spcPts val="600"/>
              </a:spcAft>
              <a:buClr>
                <a:schemeClr val="bg1"/>
              </a:buClr>
            </a:pPr>
            <a:r>
              <a:rPr lang="en-US" sz="1600" dirty="0">
                <a:solidFill>
                  <a:schemeClr val="accent4"/>
                </a:solidFill>
                <a:latin typeface="Times New Roman" panose="02020603050405020304" pitchFamily="18" charset="0"/>
              </a:rPr>
              <a:t>Distance to Highway</a:t>
            </a:r>
          </a:p>
          <a:p>
            <a:pPr lvl="1">
              <a:spcBef>
                <a:spcPts val="400"/>
              </a:spcBef>
              <a:spcAft>
                <a:spcPts val="600"/>
              </a:spcAft>
              <a:buClr>
                <a:schemeClr val="bg1"/>
              </a:buClr>
            </a:pPr>
            <a:r>
              <a:rPr lang="en-US" sz="1600" dirty="0">
                <a:solidFill>
                  <a:schemeClr val="accent4"/>
                </a:solidFill>
                <a:latin typeface="Times New Roman" panose="02020603050405020304" pitchFamily="18" charset="0"/>
              </a:rPr>
              <a:t>Nearby Places</a:t>
            </a:r>
          </a:p>
          <a:p>
            <a:pPr>
              <a:spcBef>
                <a:spcPts val="400"/>
              </a:spcBef>
              <a:spcAft>
                <a:spcPts val="600"/>
              </a:spcAft>
              <a:buClr>
                <a:schemeClr val="bg1"/>
              </a:buClr>
            </a:pPr>
            <a:r>
              <a:rPr lang="en-US" sz="1600" dirty="0">
                <a:solidFill>
                  <a:schemeClr val="accent4"/>
                </a:solidFill>
                <a:latin typeface="Times New Roman" panose="02020603050405020304" pitchFamily="18" charset="0"/>
              </a:rPr>
              <a:t>Features Readily Available</a:t>
            </a:r>
          </a:p>
          <a:p>
            <a:pPr>
              <a:spcBef>
                <a:spcPts val="400"/>
              </a:spcBef>
              <a:spcAft>
                <a:spcPts val="600"/>
              </a:spcAft>
              <a:buClr>
                <a:schemeClr val="bg1"/>
              </a:buClr>
            </a:pPr>
            <a:r>
              <a:rPr lang="en-US" sz="1600" dirty="0">
                <a:solidFill>
                  <a:schemeClr val="accent4"/>
                </a:solidFill>
                <a:latin typeface="Times New Roman" panose="02020603050405020304" pitchFamily="18" charset="0"/>
              </a:rPr>
              <a:t>Code Walkthrough</a:t>
            </a:r>
          </a:p>
          <a:p>
            <a:pPr>
              <a:spcBef>
                <a:spcPts val="400"/>
              </a:spcBef>
              <a:spcAft>
                <a:spcPts val="600"/>
              </a:spcAft>
              <a:buClr>
                <a:schemeClr val="bg1"/>
              </a:buClr>
            </a:pPr>
            <a:r>
              <a:rPr lang="en-US" sz="1600" dirty="0">
                <a:solidFill>
                  <a:schemeClr val="accent4"/>
                </a:solidFill>
                <a:latin typeface="Times New Roman" panose="02020603050405020304" pitchFamily="18" charset="0"/>
              </a:rPr>
              <a:t>Questions/Next Steps</a:t>
            </a:r>
          </a:p>
        </p:txBody>
      </p:sp>
    </p:spTree>
    <p:extLst>
      <p:ext uri="{BB962C8B-B14F-4D97-AF65-F5344CB8AC3E}">
        <p14:creationId xmlns:p14="http://schemas.microsoft.com/office/powerpoint/2010/main" val="1805041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PROJECT SCOPE</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36753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9EA5E3D-57FF-CC4E-604A-1D351EFDEFE4}"/>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8" name="TextBox 7">
            <a:extLst>
              <a:ext uri="{FF2B5EF4-FFF2-40B4-BE49-F238E27FC236}">
                <a16:creationId xmlns:a16="http://schemas.microsoft.com/office/drawing/2014/main" id="{74E79912-6C3E-C98D-52E9-1BF7F588278B}"/>
              </a:ext>
            </a:extLst>
          </p:cNvPr>
          <p:cNvSpPr txBox="1"/>
          <p:nvPr/>
        </p:nvSpPr>
        <p:spPr>
          <a:xfrm>
            <a:off x="1881353" y="364391"/>
            <a:ext cx="5906813" cy="461665"/>
          </a:xfrm>
          <a:prstGeom prst="rect">
            <a:avLst/>
          </a:prstGeom>
          <a:noFill/>
        </p:spPr>
        <p:txBody>
          <a:bodyPr wrap="square" rtlCol="0">
            <a:spAutoFit/>
          </a:bodyPr>
          <a:lstStyle/>
          <a:p>
            <a:r>
              <a:rPr lang="en-US" sz="2400" b="1" i="1">
                <a:solidFill>
                  <a:schemeClr val="tx2">
                    <a:lumMod val="75000"/>
                  </a:schemeClr>
                </a:solidFill>
              </a:rPr>
              <a:t>Project Scope</a:t>
            </a:r>
          </a:p>
        </p:txBody>
      </p:sp>
      <p:sp>
        <p:nvSpPr>
          <p:cNvPr id="2" name="Rounded Rectangle 1">
            <a:extLst>
              <a:ext uri="{FF2B5EF4-FFF2-40B4-BE49-F238E27FC236}">
                <a16:creationId xmlns:a16="http://schemas.microsoft.com/office/drawing/2014/main" id="{F5825824-693A-E6BE-5C73-8BBF3ECD015E}"/>
              </a:ext>
            </a:extLst>
          </p:cNvPr>
          <p:cNvSpPr/>
          <p:nvPr/>
        </p:nvSpPr>
        <p:spPr>
          <a:xfrm>
            <a:off x="1292390" y="2045673"/>
            <a:ext cx="3048000" cy="310055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0343E55-9D55-CEFE-E3E5-BD7EB885D142}"/>
              </a:ext>
            </a:extLst>
          </p:cNvPr>
          <p:cNvSpPr/>
          <p:nvPr/>
        </p:nvSpPr>
        <p:spPr>
          <a:xfrm>
            <a:off x="4892183" y="2045673"/>
            <a:ext cx="3048000" cy="310055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oject Scope icon 27653769 Vector Art at Vecteezy">
            <a:extLst>
              <a:ext uri="{FF2B5EF4-FFF2-40B4-BE49-F238E27FC236}">
                <a16:creationId xmlns:a16="http://schemas.microsoft.com/office/drawing/2014/main" id="{78785A1E-DDF3-A6A7-7AE2-29D12D01D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549" y="1832634"/>
            <a:ext cx="885496" cy="885496"/>
          </a:xfrm>
          <a:prstGeom prst="rect">
            <a:avLst/>
          </a:prstGeom>
          <a:solidFill>
            <a:schemeClr val="accent1"/>
          </a:solidFill>
        </p:spPr>
      </p:pic>
      <p:pic>
        <p:nvPicPr>
          <p:cNvPr id="1030" name="Picture 6" descr="Deliverables Icon">
            <a:extLst>
              <a:ext uri="{FF2B5EF4-FFF2-40B4-BE49-F238E27FC236}">
                <a16:creationId xmlns:a16="http://schemas.microsoft.com/office/drawing/2014/main" id="{6525FEEE-BA5F-59AF-B279-C1EC1240A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920" y="1832634"/>
            <a:ext cx="986754" cy="885496"/>
          </a:xfrm>
          <a:prstGeom prst="rect">
            <a:avLst/>
          </a:prstGeom>
          <a:solidFill>
            <a:schemeClr val="accent1"/>
          </a:solidFill>
        </p:spPr>
      </p:pic>
      <p:sp>
        <p:nvSpPr>
          <p:cNvPr id="9" name="TextBox 8">
            <a:extLst>
              <a:ext uri="{FF2B5EF4-FFF2-40B4-BE49-F238E27FC236}">
                <a16:creationId xmlns:a16="http://schemas.microsoft.com/office/drawing/2014/main" id="{998E0C45-590A-689B-1886-73B13EE31652}"/>
              </a:ext>
            </a:extLst>
          </p:cNvPr>
          <p:cNvSpPr txBox="1"/>
          <p:nvPr/>
        </p:nvSpPr>
        <p:spPr>
          <a:xfrm>
            <a:off x="1877351" y="2295789"/>
            <a:ext cx="2541065" cy="400110"/>
          </a:xfrm>
          <a:prstGeom prst="rect">
            <a:avLst/>
          </a:prstGeom>
          <a:noFill/>
        </p:spPr>
        <p:txBody>
          <a:bodyPr wrap="square" rtlCol="0">
            <a:spAutoFit/>
          </a:bodyPr>
          <a:lstStyle/>
          <a:p>
            <a:r>
              <a:rPr lang="en-US" sz="2000" b="1" dirty="0">
                <a:solidFill>
                  <a:schemeClr val="accent1">
                    <a:lumMod val="75000"/>
                  </a:schemeClr>
                </a:solidFill>
              </a:rPr>
              <a:t>Project Outcome</a:t>
            </a:r>
          </a:p>
        </p:txBody>
      </p:sp>
      <p:sp>
        <p:nvSpPr>
          <p:cNvPr id="10" name="TextBox 9">
            <a:extLst>
              <a:ext uri="{FF2B5EF4-FFF2-40B4-BE49-F238E27FC236}">
                <a16:creationId xmlns:a16="http://schemas.microsoft.com/office/drawing/2014/main" id="{03E7850B-E333-C5DF-3302-5ACA39E8BB1D}"/>
              </a:ext>
            </a:extLst>
          </p:cNvPr>
          <p:cNvSpPr txBox="1"/>
          <p:nvPr/>
        </p:nvSpPr>
        <p:spPr>
          <a:xfrm>
            <a:off x="5643674" y="2275382"/>
            <a:ext cx="2178605" cy="400110"/>
          </a:xfrm>
          <a:prstGeom prst="rect">
            <a:avLst/>
          </a:prstGeom>
          <a:noFill/>
        </p:spPr>
        <p:txBody>
          <a:bodyPr wrap="square" rtlCol="0">
            <a:spAutoFit/>
          </a:bodyPr>
          <a:lstStyle/>
          <a:p>
            <a:r>
              <a:rPr lang="en-US" sz="2000" b="1">
                <a:solidFill>
                  <a:schemeClr val="accent1">
                    <a:lumMod val="75000"/>
                  </a:schemeClr>
                </a:solidFill>
              </a:rPr>
              <a:t>Key Deliverables</a:t>
            </a:r>
          </a:p>
        </p:txBody>
      </p:sp>
      <p:sp>
        <p:nvSpPr>
          <p:cNvPr id="12" name="TextBox 11">
            <a:extLst>
              <a:ext uri="{FF2B5EF4-FFF2-40B4-BE49-F238E27FC236}">
                <a16:creationId xmlns:a16="http://schemas.microsoft.com/office/drawing/2014/main" id="{B05745FD-6FFB-E28E-459E-83CC9302E4F5}"/>
              </a:ext>
            </a:extLst>
          </p:cNvPr>
          <p:cNvSpPr txBox="1"/>
          <p:nvPr/>
        </p:nvSpPr>
        <p:spPr>
          <a:xfrm>
            <a:off x="1292389" y="2792131"/>
            <a:ext cx="2901883" cy="95410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b="0" i="0" u="none" strike="noStrike" dirty="0">
                <a:solidFill>
                  <a:srgbClr val="000000"/>
                </a:solidFill>
                <a:effectLst/>
              </a:rPr>
              <a:t>Help Meijer prioritize locations by their score, ensuring resources are allocated to the most promising sites</a:t>
            </a:r>
          </a:p>
        </p:txBody>
      </p:sp>
      <p:sp>
        <p:nvSpPr>
          <p:cNvPr id="3" name="Rounded Rectangle 2">
            <a:extLst>
              <a:ext uri="{FF2B5EF4-FFF2-40B4-BE49-F238E27FC236}">
                <a16:creationId xmlns:a16="http://schemas.microsoft.com/office/drawing/2014/main" id="{4036AD37-7B05-C067-2B7A-BCDC6F42F3F3}"/>
              </a:ext>
            </a:extLst>
          </p:cNvPr>
          <p:cNvSpPr/>
          <p:nvPr/>
        </p:nvSpPr>
        <p:spPr>
          <a:xfrm>
            <a:off x="8394185" y="2011299"/>
            <a:ext cx="3048000" cy="310055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roject planning icon Royalty Free Vector Image">
            <a:extLst>
              <a:ext uri="{FF2B5EF4-FFF2-40B4-BE49-F238E27FC236}">
                <a16:creationId xmlns:a16="http://schemas.microsoft.com/office/drawing/2014/main" id="{6287DE76-9628-D0F7-1138-B2F893B40D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829"/>
          <a:stretch/>
        </p:blipFill>
        <p:spPr bwMode="auto">
          <a:xfrm>
            <a:off x="8175446" y="1843374"/>
            <a:ext cx="827913" cy="8062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DE7DEF1-8D9B-4000-21AF-0D08AE6C3F5B}"/>
              </a:ext>
            </a:extLst>
          </p:cNvPr>
          <p:cNvSpPr txBox="1"/>
          <p:nvPr/>
        </p:nvSpPr>
        <p:spPr>
          <a:xfrm>
            <a:off x="9085089" y="2275382"/>
            <a:ext cx="2178605" cy="400110"/>
          </a:xfrm>
          <a:prstGeom prst="rect">
            <a:avLst/>
          </a:prstGeom>
          <a:noFill/>
        </p:spPr>
        <p:txBody>
          <a:bodyPr wrap="square" rtlCol="0">
            <a:spAutoFit/>
          </a:bodyPr>
          <a:lstStyle/>
          <a:p>
            <a:r>
              <a:rPr lang="en-US" sz="2000" b="1">
                <a:solidFill>
                  <a:schemeClr val="accent1">
                    <a:lumMod val="75000"/>
                  </a:schemeClr>
                </a:solidFill>
              </a:rPr>
              <a:t>Project Plan</a:t>
            </a:r>
          </a:p>
        </p:txBody>
      </p:sp>
      <p:sp>
        <p:nvSpPr>
          <p:cNvPr id="14" name="TextBox 13">
            <a:extLst>
              <a:ext uri="{FF2B5EF4-FFF2-40B4-BE49-F238E27FC236}">
                <a16:creationId xmlns:a16="http://schemas.microsoft.com/office/drawing/2014/main" id="{F7D998A8-9631-2636-AD70-28EA04DC416D}"/>
              </a:ext>
            </a:extLst>
          </p:cNvPr>
          <p:cNvSpPr txBox="1"/>
          <p:nvPr/>
        </p:nvSpPr>
        <p:spPr>
          <a:xfrm>
            <a:off x="8472242" y="2765256"/>
            <a:ext cx="3155729" cy="523220"/>
          </a:xfrm>
          <a:prstGeom prst="rect">
            <a:avLst/>
          </a:prstGeom>
          <a:noFill/>
        </p:spPr>
        <p:txBody>
          <a:bodyPr wrap="square" rtlCol="0">
            <a:spAutoFit/>
          </a:bodyPr>
          <a:lstStyle/>
          <a:p>
            <a:pPr marL="800100" lvl="1" indent="-342900">
              <a:buFont typeface="Arial" panose="020B0604020202020204" pitchFamily="34" charset="0"/>
              <a:buChar char="•"/>
            </a:pPr>
            <a:endParaRPr lang="en-US" sz="1400"/>
          </a:p>
          <a:p>
            <a:pPr lvl="1"/>
            <a:endParaRPr lang="en-US" sz="1400"/>
          </a:p>
        </p:txBody>
      </p:sp>
      <p:sp>
        <p:nvSpPr>
          <p:cNvPr id="4" name="TextBox 3">
            <a:extLst>
              <a:ext uri="{FF2B5EF4-FFF2-40B4-BE49-F238E27FC236}">
                <a16:creationId xmlns:a16="http://schemas.microsoft.com/office/drawing/2014/main" id="{F7AB1B53-0556-295D-94E3-89C0B18B3E93}"/>
              </a:ext>
            </a:extLst>
          </p:cNvPr>
          <p:cNvSpPr txBox="1"/>
          <p:nvPr/>
        </p:nvSpPr>
        <p:spPr>
          <a:xfrm>
            <a:off x="5040351" y="5374888"/>
            <a:ext cx="2899832" cy="253916"/>
          </a:xfrm>
          <a:prstGeom prst="rect">
            <a:avLst/>
          </a:prstGeom>
          <a:noFill/>
        </p:spPr>
        <p:txBody>
          <a:bodyPr wrap="square" rtlCol="0">
            <a:spAutoFit/>
          </a:bodyPr>
          <a:lstStyle/>
          <a:p>
            <a:r>
              <a:rPr lang="en-US" sz="1050"/>
              <a:t>* </a:t>
            </a:r>
            <a:r>
              <a:rPr lang="en-US" sz="1050" b="0" i="0" u="none" strike="noStrike">
                <a:solidFill>
                  <a:srgbClr val="1D1D1D"/>
                </a:solidFill>
                <a:effectLst/>
                <a:latin typeface="Arial" panose="020B0604020202020204" pitchFamily="34" charset="0"/>
              </a:rPr>
              <a:t>indicates primary deliverable for the project</a:t>
            </a:r>
            <a:endParaRPr lang="en-US" sz="1050"/>
          </a:p>
        </p:txBody>
      </p:sp>
      <p:sp>
        <p:nvSpPr>
          <p:cNvPr id="13" name="TextBox 12">
            <a:extLst>
              <a:ext uri="{FF2B5EF4-FFF2-40B4-BE49-F238E27FC236}">
                <a16:creationId xmlns:a16="http://schemas.microsoft.com/office/drawing/2014/main" id="{AA7F662E-EB15-F5C4-71B1-0F5C159F1980}"/>
              </a:ext>
            </a:extLst>
          </p:cNvPr>
          <p:cNvSpPr txBox="1"/>
          <p:nvPr/>
        </p:nvSpPr>
        <p:spPr>
          <a:xfrm>
            <a:off x="4920396" y="2792131"/>
            <a:ext cx="2901883" cy="24622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400" b="0" i="0" u="none" strike="noStrike" dirty="0">
                <a:solidFill>
                  <a:srgbClr val="000000"/>
                </a:solidFill>
                <a:effectLst/>
              </a:rPr>
              <a:t>Create a scoring algorithm to provide a rank/score of a given location indicating its value in pursuing it as a location for</a:t>
            </a:r>
            <a:r>
              <a:rPr lang="en-US" sz="1400" dirty="0">
                <a:solidFill>
                  <a:srgbClr val="000000"/>
                </a:solidFill>
              </a:rPr>
              <a:t> Meijer's </a:t>
            </a:r>
            <a:r>
              <a:rPr lang="en-US" sz="1400" b="0" i="0" u="none" strike="noStrike" dirty="0">
                <a:solidFill>
                  <a:srgbClr val="000000"/>
                </a:solidFill>
                <a:effectLst/>
              </a:rPr>
              <a:t>next mExpress</a:t>
            </a:r>
            <a:endParaRPr lang="en-US" sz="1400" dirty="0">
              <a:solidFill>
                <a:srgbClr val="000000"/>
              </a:solidFill>
            </a:endParaRPr>
          </a:p>
          <a:p>
            <a:pPr marL="285750" indent="-285750">
              <a:buFont typeface="Arial" panose="020B0604020202020204" pitchFamily="34" charset="0"/>
              <a:buChar char="•"/>
            </a:pPr>
            <a:r>
              <a:rPr lang="en-US" sz="1400" dirty="0"/>
              <a:t>Highlight the most critical factors that contribute to the success of a store location, allowing for strategic decisions based on data</a:t>
            </a:r>
            <a:endParaRPr lang="en-US" sz="1400" b="0" i="0" u="none" strike="noStrike" dirty="0">
              <a:solidFill>
                <a:srgbClr val="000000"/>
              </a:solidFill>
              <a:effectLst/>
            </a:endParaRPr>
          </a:p>
          <a:p>
            <a:pPr marL="342900" indent="-342900">
              <a:buAutoNum type="arabicPeriod"/>
            </a:pPr>
            <a:endParaRPr lang="en-US" sz="1400" dirty="0"/>
          </a:p>
        </p:txBody>
      </p:sp>
      <p:sp>
        <p:nvSpPr>
          <p:cNvPr id="15" name="TextBox 14">
            <a:extLst>
              <a:ext uri="{FF2B5EF4-FFF2-40B4-BE49-F238E27FC236}">
                <a16:creationId xmlns:a16="http://schemas.microsoft.com/office/drawing/2014/main" id="{10A58B80-1B80-5711-09C8-372AAFB6B622}"/>
              </a:ext>
            </a:extLst>
          </p:cNvPr>
          <p:cNvSpPr txBox="1"/>
          <p:nvPr/>
        </p:nvSpPr>
        <p:spPr>
          <a:xfrm>
            <a:off x="8498262" y="2718862"/>
            <a:ext cx="2901883"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0000"/>
                </a:solidFill>
              </a:rPr>
              <a:t>Define/Align Project Goal</a:t>
            </a:r>
            <a:endParaRPr lang="en-US" sz="1400" b="0" i="0" u="none" strike="noStrike" dirty="0">
              <a:solidFill>
                <a:srgbClr val="000000"/>
              </a:solidFill>
              <a:effectLst/>
            </a:endParaRPr>
          </a:p>
          <a:p>
            <a:pPr marL="285750" indent="-285750">
              <a:buFont typeface="Arial" panose="020B0604020202020204" pitchFamily="34" charset="0"/>
              <a:buChar char="•"/>
            </a:pPr>
            <a:r>
              <a:rPr lang="en-US" sz="1400" dirty="0">
                <a:solidFill>
                  <a:srgbClr val="000000"/>
                </a:solidFill>
              </a:rPr>
              <a:t>Data Preparation</a:t>
            </a:r>
          </a:p>
          <a:p>
            <a:pPr marL="742950" lvl="1" indent="-285750">
              <a:buFont typeface="Arial" panose="020B0604020202020204" pitchFamily="34" charset="0"/>
              <a:buChar char="•"/>
            </a:pPr>
            <a:r>
              <a:rPr lang="en-US" sz="1400" dirty="0">
                <a:solidFill>
                  <a:srgbClr val="000000"/>
                </a:solidFill>
              </a:rPr>
              <a:t>Identify Data Sources</a:t>
            </a:r>
          </a:p>
          <a:p>
            <a:pPr marL="742950" lvl="1" indent="-285750">
              <a:buFont typeface="Arial" panose="020B0604020202020204" pitchFamily="34" charset="0"/>
              <a:buChar char="•"/>
            </a:pPr>
            <a:r>
              <a:rPr lang="en-US" sz="1400" b="0" i="0" u="none" strike="noStrike" dirty="0">
                <a:solidFill>
                  <a:srgbClr val="000000"/>
                </a:solidFill>
                <a:effectLst/>
              </a:rPr>
              <a:t>Scrape </a:t>
            </a:r>
            <a:r>
              <a:rPr lang="en-US" sz="1400" dirty="0">
                <a:solidFill>
                  <a:srgbClr val="000000"/>
                </a:solidFill>
              </a:rPr>
              <a:t>e</a:t>
            </a:r>
            <a:r>
              <a:rPr lang="en-US" sz="1400" b="0" i="0" u="none" strike="noStrike" dirty="0">
                <a:solidFill>
                  <a:srgbClr val="000000"/>
                </a:solidFill>
                <a:effectLst/>
              </a:rPr>
              <a:t>xternal </a:t>
            </a:r>
            <a:r>
              <a:rPr lang="en-US" sz="1400" dirty="0">
                <a:solidFill>
                  <a:srgbClr val="000000"/>
                </a:solidFill>
              </a:rPr>
              <a:t>d</a:t>
            </a:r>
            <a:r>
              <a:rPr lang="en-US" sz="1400" b="0" i="0" u="none" strike="noStrike" dirty="0">
                <a:solidFill>
                  <a:srgbClr val="000000"/>
                </a:solidFill>
                <a:effectLst/>
              </a:rPr>
              <a:t>ata</a:t>
            </a:r>
          </a:p>
          <a:p>
            <a:pPr marL="742950" lvl="1" indent="-285750">
              <a:buFont typeface="Arial" panose="020B0604020202020204" pitchFamily="34" charset="0"/>
              <a:buChar char="•"/>
            </a:pPr>
            <a:r>
              <a:rPr lang="en-US" sz="1400" b="0" i="0" u="none" strike="noStrike" dirty="0">
                <a:solidFill>
                  <a:srgbClr val="000000"/>
                </a:solidFill>
                <a:effectLst/>
              </a:rPr>
              <a:t>Process external da</a:t>
            </a:r>
            <a:r>
              <a:rPr lang="en-US" sz="1400" dirty="0">
                <a:solidFill>
                  <a:srgbClr val="000000"/>
                </a:solidFill>
              </a:rPr>
              <a:t>ta</a:t>
            </a:r>
          </a:p>
          <a:p>
            <a:pPr marL="742950" lvl="1" indent="-285750">
              <a:buFont typeface="Arial" panose="020B0604020202020204" pitchFamily="34" charset="0"/>
              <a:buChar char="•"/>
            </a:pPr>
            <a:r>
              <a:rPr lang="en-US" sz="1400" b="0" i="0" u="none" strike="noStrike" dirty="0">
                <a:solidFill>
                  <a:srgbClr val="000000"/>
                </a:solidFill>
                <a:effectLst/>
              </a:rPr>
              <a:t>Integrate existing data</a:t>
            </a: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Feature selection/creation</a:t>
            </a:r>
          </a:p>
          <a:p>
            <a:pPr marL="285750" indent="-285750">
              <a:buFont typeface="Arial" panose="020B0604020202020204" pitchFamily="34" charset="0"/>
              <a:buChar char="•"/>
            </a:pPr>
            <a:r>
              <a:rPr lang="en-US" sz="1400" dirty="0">
                <a:solidFill>
                  <a:srgbClr val="000000"/>
                </a:solidFill>
              </a:rPr>
              <a:t>Model preparation/building</a:t>
            </a:r>
          </a:p>
          <a:p>
            <a:pPr marL="285750" indent="-285750">
              <a:buFont typeface="Arial" panose="020B0604020202020204" pitchFamily="34" charset="0"/>
              <a:buChar char="•"/>
            </a:pPr>
            <a:r>
              <a:rPr lang="en-US" sz="1400" dirty="0">
                <a:solidFill>
                  <a:srgbClr val="000000"/>
                </a:solidFill>
              </a:rPr>
              <a:t>Score/Rank generation per location</a:t>
            </a:r>
          </a:p>
          <a:p>
            <a:pPr marL="342900" indent="-342900">
              <a:buAutoNum type="arabicPeriod" startAt="3"/>
            </a:pPr>
            <a:endParaRPr lang="en-US" sz="1400" dirty="0">
              <a:solidFill>
                <a:srgbClr val="000000"/>
              </a:solidFill>
            </a:endParaRPr>
          </a:p>
          <a:p>
            <a:pPr marL="342900" indent="-342900">
              <a:buAutoNum type="arabicPeriod" startAt="3"/>
            </a:pPr>
            <a:endParaRPr lang="en-US" sz="1400" b="0" i="0" u="none" strike="noStrike" dirty="0">
              <a:solidFill>
                <a:srgbClr val="000000"/>
              </a:solidFill>
              <a:effectLst/>
            </a:endParaRPr>
          </a:p>
          <a:p>
            <a:pPr marL="342900" indent="-342900">
              <a:buAutoNum type="arabicPeriod"/>
            </a:pPr>
            <a:endParaRPr lang="en-US" sz="1400" dirty="0"/>
          </a:p>
        </p:txBody>
      </p:sp>
    </p:spTree>
    <p:extLst>
      <p:ext uri="{BB962C8B-B14F-4D97-AF65-F5344CB8AC3E}">
        <p14:creationId xmlns:p14="http://schemas.microsoft.com/office/powerpoint/2010/main" val="346047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8562085" cy="1329595"/>
          </a:xfrm>
        </p:spPr>
        <p:txBody>
          <a:bodyPr/>
          <a:lstStyle/>
          <a:p>
            <a:r>
              <a:rPr lang="en-US" sz="4800" b="0" dirty="0">
                <a:latin typeface="Franklin Gothic Medium" panose="020B0603020102020204" pitchFamily="34" charset="0"/>
              </a:rPr>
              <a:t>Features Identified/Existing</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9608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Potential Input Factors for Scoring Algorithm </a:t>
            </a:r>
          </a:p>
        </p:txBody>
      </p:sp>
      <p:grpSp>
        <p:nvGrpSpPr>
          <p:cNvPr id="90" name="Group 89">
            <a:extLst>
              <a:ext uri="{FF2B5EF4-FFF2-40B4-BE49-F238E27FC236}">
                <a16:creationId xmlns:a16="http://schemas.microsoft.com/office/drawing/2014/main" id="{E45414C0-B855-3845-B960-3C1590C86A39}"/>
              </a:ext>
            </a:extLst>
          </p:cNvPr>
          <p:cNvGrpSpPr/>
          <p:nvPr/>
        </p:nvGrpSpPr>
        <p:grpSpPr>
          <a:xfrm>
            <a:off x="4407187" y="1604197"/>
            <a:ext cx="1383522" cy="1186462"/>
            <a:chOff x="1858940" y="1203411"/>
            <a:chExt cx="1383522" cy="1186462"/>
          </a:xfrm>
        </p:grpSpPr>
        <p:sp>
          <p:nvSpPr>
            <p:cNvPr id="130" name="TextBox 3">
              <a:extLst>
                <a:ext uri="{FF2B5EF4-FFF2-40B4-BE49-F238E27FC236}">
                  <a16:creationId xmlns:a16="http://schemas.microsoft.com/office/drawing/2014/main" id="{D551EFC9-C26B-0740-B055-EE0A0A658DA6}"/>
                </a:ext>
              </a:extLst>
            </p:cNvPr>
            <p:cNvSpPr txBox="1"/>
            <p:nvPr/>
          </p:nvSpPr>
          <p:spPr>
            <a:xfrm>
              <a:off x="1907649" y="1772781"/>
              <a:ext cx="1282263" cy="617092"/>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b="1" dirty="0">
                  <a:latin typeface="Times New Roman" panose="02020603050405020304" pitchFamily="18" charset="0"/>
                </a:rPr>
                <a:t>Property Values</a:t>
              </a:r>
            </a:p>
            <a:p>
              <a:pPr marL="171450" indent="-171450" algn="l">
                <a:buFont typeface="Arial" panose="020B0604020202020204" pitchFamily="34" charset="0"/>
                <a:buChar char="•"/>
              </a:pPr>
              <a:r>
                <a:rPr lang="en-US" b="1" dirty="0">
                  <a:latin typeface="Times New Roman" panose="02020603050405020304" pitchFamily="18" charset="0"/>
                </a:rPr>
                <a:t>Rental Rates</a:t>
              </a:r>
            </a:p>
          </p:txBody>
        </p:sp>
        <p:sp>
          <p:nvSpPr>
            <p:cNvPr id="128" name="Rectangle 127">
              <a:extLst>
                <a:ext uri="{FF2B5EF4-FFF2-40B4-BE49-F238E27FC236}">
                  <a16:creationId xmlns:a16="http://schemas.microsoft.com/office/drawing/2014/main" id="{6052BA87-34D5-2C41-B9EB-85F56C655936}"/>
                </a:ext>
              </a:extLst>
            </p:cNvPr>
            <p:cNvSpPr/>
            <p:nvPr/>
          </p:nvSpPr>
          <p:spPr>
            <a:xfrm>
              <a:off x="1858940" y="1203411"/>
              <a:ext cx="138352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Real Estate</a:t>
              </a:r>
            </a:p>
          </p:txBody>
        </p:sp>
        <p:sp>
          <p:nvSpPr>
            <p:cNvPr id="129" name="Rectangle 128">
              <a:extLst>
                <a:ext uri="{FF2B5EF4-FFF2-40B4-BE49-F238E27FC236}">
                  <a16:creationId xmlns:a16="http://schemas.microsoft.com/office/drawing/2014/main" id="{061B0CB6-106D-994D-80A9-496AEF9E2BE4}"/>
                </a:ext>
              </a:extLst>
            </p:cNvPr>
            <p:cNvSpPr/>
            <p:nvPr/>
          </p:nvSpPr>
          <p:spPr>
            <a:xfrm>
              <a:off x="1858940" y="1677300"/>
              <a:ext cx="1383522" cy="68385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32" name="Group 131">
            <a:extLst>
              <a:ext uri="{FF2B5EF4-FFF2-40B4-BE49-F238E27FC236}">
                <a16:creationId xmlns:a16="http://schemas.microsoft.com/office/drawing/2014/main" id="{94FAD4D0-706E-E94A-3997-B947819BB53D}"/>
              </a:ext>
            </a:extLst>
          </p:cNvPr>
          <p:cNvGrpSpPr/>
          <p:nvPr/>
        </p:nvGrpSpPr>
        <p:grpSpPr>
          <a:xfrm>
            <a:off x="4407187" y="4027241"/>
            <a:ext cx="1383522" cy="974722"/>
            <a:chOff x="1858940" y="1203411"/>
            <a:chExt cx="1383522" cy="974722"/>
          </a:xfrm>
        </p:grpSpPr>
        <p:sp>
          <p:nvSpPr>
            <p:cNvPr id="133" name="TextBox 3">
              <a:extLst>
                <a:ext uri="{FF2B5EF4-FFF2-40B4-BE49-F238E27FC236}">
                  <a16:creationId xmlns:a16="http://schemas.microsoft.com/office/drawing/2014/main" id="{B0AE2906-63C7-8E78-3683-3F85B83969DB}"/>
                </a:ext>
              </a:extLst>
            </p:cNvPr>
            <p:cNvSpPr txBox="1"/>
            <p:nvPr/>
          </p:nvSpPr>
          <p:spPr>
            <a:xfrm>
              <a:off x="1907649" y="1772781"/>
              <a:ext cx="1282263" cy="261610"/>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dirty="0">
                  <a:latin typeface="Times New Roman" panose="02020603050405020304" pitchFamily="18" charset="0"/>
                </a:rPr>
                <a:t>Tourist Spot</a:t>
              </a:r>
            </a:p>
          </p:txBody>
        </p:sp>
        <p:sp>
          <p:nvSpPr>
            <p:cNvPr id="134" name="Rectangle 133">
              <a:extLst>
                <a:ext uri="{FF2B5EF4-FFF2-40B4-BE49-F238E27FC236}">
                  <a16:creationId xmlns:a16="http://schemas.microsoft.com/office/drawing/2014/main" id="{39A0B17B-ED65-2A03-F131-7BFFD23B4470}"/>
                </a:ext>
              </a:extLst>
            </p:cNvPr>
            <p:cNvSpPr/>
            <p:nvPr/>
          </p:nvSpPr>
          <p:spPr>
            <a:xfrm>
              <a:off x="1858940" y="1203411"/>
              <a:ext cx="138352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Seasonality</a:t>
              </a:r>
            </a:p>
          </p:txBody>
        </p:sp>
        <p:sp>
          <p:nvSpPr>
            <p:cNvPr id="135" name="Rectangle 134">
              <a:extLst>
                <a:ext uri="{FF2B5EF4-FFF2-40B4-BE49-F238E27FC236}">
                  <a16:creationId xmlns:a16="http://schemas.microsoft.com/office/drawing/2014/main" id="{F34632CB-850F-BC1E-8D16-A21413448382}"/>
                </a:ext>
              </a:extLst>
            </p:cNvPr>
            <p:cNvSpPr/>
            <p:nvPr/>
          </p:nvSpPr>
          <p:spPr>
            <a:xfrm>
              <a:off x="1858940" y="1677300"/>
              <a:ext cx="1383522" cy="50083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36" name="Group 135">
            <a:extLst>
              <a:ext uri="{FF2B5EF4-FFF2-40B4-BE49-F238E27FC236}">
                <a16:creationId xmlns:a16="http://schemas.microsoft.com/office/drawing/2014/main" id="{29CDE229-98B9-2ADB-4764-766A542D5C66}"/>
              </a:ext>
            </a:extLst>
          </p:cNvPr>
          <p:cNvGrpSpPr/>
          <p:nvPr/>
        </p:nvGrpSpPr>
        <p:grpSpPr>
          <a:xfrm>
            <a:off x="8043500" y="3397323"/>
            <a:ext cx="1531885" cy="2269836"/>
            <a:chOff x="1858939" y="1203411"/>
            <a:chExt cx="1531885" cy="2269836"/>
          </a:xfrm>
        </p:grpSpPr>
        <p:sp>
          <p:nvSpPr>
            <p:cNvPr id="137" name="TextBox 3">
              <a:extLst>
                <a:ext uri="{FF2B5EF4-FFF2-40B4-BE49-F238E27FC236}">
                  <a16:creationId xmlns:a16="http://schemas.microsoft.com/office/drawing/2014/main" id="{F616A430-6D3C-8905-519E-195BFFB34F19}"/>
                </a:ext>
              </a:extLst>
            </p:cNvPr>
            <p:cNvSpPr txBox="1"/>
            <p:nvPr/>
          </p:nvSpPr>
          <p:spPr>
            <a:xfrm>
              <a:off x="1907649" y="1772781"/>
              <a:ext cx="1383522" cy="1700466"/>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b="1" dirty="0">
                  <a:latin typeface="Times New Roman" panose="02020603050405020304" pitchFamily="18" charset="0"/>
                </a:rPr>
                <a:t>Population</a:t>
              </a:r>
            </a:p>
            <a:p>
              <a:pPr marL="171450" indent="-171450" algn="l">
                <a:buFont typeface="Arial" panose="020B0604020202020204" pitchFamily="34" charset="0"/>
                <a:buChar char="•"/>
              </a:pPr>
              <a:r>
                <a:rPr lang="en-US" b="1" dirty="0">
                  <a:latin typeface="Times New Roman" panose="02020603050405020304" pitchFamily="18" charset="0"/>
                </a:rPr>
                <a:t>Household size</a:t>
              </a:r>
            </a:p>
            <a:p>
              <a:pPr marL="171450" indent="-171450" algn="l">
                <a:buFont typeface="Arial" panose="020B0604020202020204" pitchFamily="34" charset="0"/>
                <a:buChar char="•"/>
              </a:pPr>
              <a:r>
                <a:rPr lang="en-US" b="1" dirty="0">
                  <a:latin typeface="Times New Roman" panose="02020603050405020304" pitchFamily="18" charset="0"/>
                </a:rPr>
                <a:t>Household Income</a:t>
              </a:r>
            </a:p>
            <a:p>
              <a:pPr marL="171450" indent="-171450" algn="l">
                <a:buFont typeface="Arial" panose="020B0604020202020204" pitchFamily="34" charset="0"/>
                <a:buChar char="•"/>
              </a:pPr>
              <a:r>
                <a:rPr lang="en-US" b="1" dirty="0">
                  <a:latin typeface="Times New Roman" panose="02020603050405020304" pitchFamily="18" charset="0"/>
                </a:rPr>
                <a:t>Shopping pattern</a:t>
              </a:r>
            </a:p>
            <a:p>
              <a:pPr marL="171450" indent="-171450" algn="l">
                <a:buFont typeface="Arial" panose="020B0604020202020204" pitchFamily="34" charset="0"/>
                <a:buChar char="•"/>
              </a:pPr>
              <a:r>
                <a:rPr lang="en-US" b="1" dirty="0">
                  <a:latin typeface="Times New Roman" panose="02020603050405020304" pitchFamily="18" charset="0"/>
                </a:rPr>
                <a:t>Age Distribution</a:t>
              </a:r>
            </a:p>
            <a:p>
              <a:pPr marL="171450" indent="-171450" algn="l">
                <a:buFont typeface="Arial" panose="020B0604020202020204" pitchFamily="34" charset="0"/>
                <a:buChar char="•"/>
              </a:pPr>
              <a:r>
                <a:rPr lang="en-US" b="1" dirty="0">
                  <a:latin typeface="Times New Roman" panose="02020603050405020304" pitchFamily="18" charset="0"/>
                </a:rPr>
                <a:t>Population trends</a:t>
              </a:r>
              <a:endParaRPr lang="en-US" sz="1000" b="1" dirty="0">
                <a:latin typeface="Times New Roman" panose="02020603050405020304" pitchFamily="18" charset="0"/>
              </a:endParaRPr>
            </a:p>
          </p:txBody>
        </p:sp>
        <p:sp>
          <p:nvSpPr>
            <p:cNvPr id="138" name="Rectangle 137">
              <a:extLst>
                <a:ext uri="{FF2B5EF4-FFF2-40B4-BE49-F238E27FC236}">
                  <a16:creationId xmlns:a16="http://schemas.microsoft.com/office/drawing/2014/main" id="{CB1A5391-AFCD-6296-790F-ACE232FBA1FC}"/>
                </a:ext>
              </a:extLst>
            </p:cNvPr>
            <p:cNvSpPr/>
            <p:nvPr/>
          </p:nvSpPr>
          <p:spPr>
            <a:xfrm>
              <a:off x="1858939" y="1203411"/>
              <a:ext cx="1531883"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Demographics</a:t>
              </a:r>
            </a:p>
          </p:txBody>
        </p:sp>
        <p:sp>
          <p:nvSpPr>
            <p:cNvPr id="139" name="Rectangle 138">
              <a:extLst>
                <a:ext uri="{FF2B5EF4-FFF2-40B4-BE49-F238E27FC236}">
                  <a16:creationId xmlns:a16="http://schemas.microsoft.com/office/drawing/2014/main" id="{07DECCF2-546F-04A9-CF16-05A5806DEE3F}"/>
                </a:ext>
              </a:extLst>
            </p:cNvPr>
            <p:cNvSpPr/>
            <p:nvPr/>
          </p:nvSpPr>
          <p:spPr>
            <a:xfrm>
              <a:off x="1858940" y="1677299"/>
              <a:ext cx="1531884" cy="179594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dirty="0">
                <a:latin typeface="Times New Roman" panose="02020603050405020304" pitchFamily="18" charset="0"/>
                <a:cs typeface="Times New Roman" panose="02020603050405020304" pitchFamily="18" charset="0"/>
              </a:endParaRPr>
            </a:p>
          </p:txBody>
        </p:sp>
      </p:grpSp>
      <p:grpSp>
        <p:nvGrpSpPr>
          <p:cNvPr id="140" name="Group 139">
            <a:extLst>
              <a:ext uri="{FF2B5EF4-FFF2-40B4-BE49-F238E27FC236}">
                <a16:creationId xmlns:a16="http://schemas.microsoft.com/office/drawing/2014/main" id="{A7EFC519-F1A5-0F23-6C7F-A5F5481B4095}"/>
              </a:ext>
            </a:extLst>
          </p:cNvPr>
          <p:cNvGrpSpPr/>
          <p:nvPr/>
        </p:nvGrpSpPr>
        <p:grpSpPr>
          <a:xfrm>
            <a:off x="2623647" y="2710662"/>
            <a:ext cx="1383522" cy="1880498"/>
            <a:chOff x="1858940" y="1203411"/>
            <a:chExt cx="1383522" cy="1880498"/>
          </a:xfrm>
        </p:grpSpPr>
        <p:sp>
          <p:nvSpPr>
            <p:cNvPr id="141" name="TextBox 3">
              <a:extLst>
                <a:ext uri="{FF2B5EF4-FFF2-40B4-BE49-F238E27FC236}">
                  <a16:creationId xmlns:a16="http://schemas.microsoft.com/office/drawing/2014/main" id="{5630CFD3-FC46-BA28-99AF-752E6BE5C98C}"/>
                </a:ext>
              </a:extLst>
            </p:cNvPr>
            <p:cNvSpPr txBox="1"/>
            <p:nvPr/>
          </p:nvSpPr>
          <p:spPr>
            <a:xfrm>
              <a:off x="1907649" y="1772781"/>
              <a:ext cx="1282263" cy="1311128"/>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dirty="0">
                  <a:latin typeface="Times New Roman" panose="02020603050405020304" pitchFamily="18" charset="0"/>
                </a:rPr>
                <a:t>New entrants</a:t>
              </a:r>
            </a:p>
            <a:p>
              <a:pPr marL="171450" indent="-171450" algn="l">
                <a:buFont typeface="Arial" panose="020B0604020202020204" pitchFamily="34" charset="0"/>
                <a:buChar char="•"/>
              </a:pPr>
              <a:r>
                <a:rPr lang="en-US" dirty="0">
                  <a:latin typeface="Times New Roman" panose="02020603050405020304" pitchFamily="18" charset="0"/>
                </a:rPr>
                <a:t>Presence of Meijer’s Top Competitors</a:t>
              </a:r>
            </a:p>
            <a:p>
              <a:pPr marL="171450" indent="-171450" algn="l">
                <a:buFont typeface="Arial" panose="020B0604020202020204" pitchFamily="34" charset="0"/>
                <a:buChar char="•"/>
              </a:pPr>
              <a:r>
                <a:rPr lang="en-US" b="1" dirty="0">
                  <a:latin typeface="Times New Roman" panose="02020603050405020304" pitchFamily="18" charset="0"/>
                </a:rPr>
                <a:t>Nearby grocery stores</a:t>
              </a:r>
            </a:p>
            <a:p>
              <a:pPr marL="171450" indent="-171450" algn="l">
                <a:buFont typeface="Arial" panose="020B0604020202020204" pitchFamily="34" charset="0"/>
                <a:buChar char="•"/>
              </a:pPr>
              <a:endParaRPr lang="en-US" sz="1000" dirty="0">
                <a:latin typeface="Times New Roman" panose="02020603050405020304" pitchFamily="18" charset="0"/>
              </a:endParaRPr>
            </a:p>
          </p:txBody>
        </p:sp>
        <p:sp>
          <p:nvSpPr>
            <p:cNvPr id="142" name="Rectangle 141">
              <a:extLst>
                <a:ext uri="{FF2B5EF4-FFF2-40B4-BE49-F238E27FC236}">
                  <a16:creationId xmlns:a16="http://schemas.microsoft.com/office/drawing/2014/main" id="{DED11177-6D82-A002-5401-8CA82AB0E09F}"/>
                </a:ext>
              </a:extLst>
            </p:cNvPr>
            <p:cNvSpPr/>
            <p:nvPr/>
          </p:nvSpPr>
          <p:spPr>
            <a:xfrm>
              <a:off x="1858940" y="1203411"/>
              <a:ext cx="138352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Competition</a:t>
              </a:r>
            </a:p>
          </p:txBody>
        </p:sp>
        <p:sp>
          <p:nvSpPr>
            <p:cNvPr id="143" name="Rectangle 142">
              <a:extLst>
                <a:ext uri="{FF2B5EF4-FFF2-40B4-BE49-F238E27FC236}">
                  <a16:creationId xmlns:a16="http://schemas.microsoft.com/office/drawing/2014/main" id="{479B065D-5554-BB4A-2E09-A4F19B122F31}"/>
                </a:ext>
              </a:extLst>
            </p:cNvPr>
            <p:cNvSpPr/>
            <p:nvPr/>
          </p:nvSpPr>
          <p:spPr>
            <a:xfrm>
              <a:off x="1858940" y="1677299"/>
              <a:ext cx="1383522" cy="1208774"/>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44" name="Group 143">
            <a:extLst>
              <a:ext uri="{FF2B5EF4-FFF2-40B4-BE49-F238E27FC236}">
                <a16:creationId xmlns:a16="http://schemas.microsoft.com/office/drawing/2014/main" id="{3C4868D4-B9BB-7F77-F9EB-422F258D5BFB}"/>
              </a:ext>
            </a:extLst>
          </p:cNvPr>
          <p:cNvGrpSpPr/>
          <p:nvPr/>
        </p:nvGrpSpPr>
        <p:grpSpPr>
          <a:xfrm>
            <a:off x="497831" y="1604197"/>
            <a:ext cx="1656790" cy="3556342"/>
            <a:chOff x="1858940" y="1203411"/>
            <a:chExt cx="1656790" cy="3556342"/>
          </a:xfrm>
        </p:grpSpPr>
        <p:sp>
          <p:nvSpPr>
            <p:cNvPr id="145" name="TextBox 3">
              <a:extLst>
                <a:ext uri="{FF2B5EF4-FFF2-40B4-BE49-F238E27FC236}">
                  <a16:creationId xmlns:a16="http://schemas.microsoft.com/office/drawing/2014/main" id="{CA1B06A6-4761-D6D5-F7E1-BD9333C6BD3E}"/>
                </a:ext>
              </a:extLst>
            </p:cNvPr>
            <p:cNvSpPr txBox="1"/>
            <p:nvPr/>
          </p:nvSpPr>
          <p:spPr>
            <a:xfrm>
              <a:off x="1907649" y="1772781"/>
              <a:ext cx="1608081" cy="2986972"/>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b="1" dirty="0">
                  <a:latin typeface="Times New Roman" panose="02020603050405020304" pitchFamily="18" charset="0"/>
                </a:rPr>
                <a:t>Proximity to highways</a:t>
              </a:r>
            </a:p>
            <a:p>
              <a:pPr marL="171450" indent="-171450" algn="l">
                <a:buFont typeface="Arial" panose="020B0604020202020204" pitchFamily="34" charset="0"/>
                <a:buChar char="•"/>
              </a:pPr>
              <a:r>
                <a:rPr lang="en-US" b="1" dirty="0">
                  <a:latin typeface="Times New Roman" panose="02020603050405020304" pitchFamily="18" charset="0"/>
                </a:rPr>
                <a:t>Traffic volume</a:t>
              </a:r>
            </a:p>
            <a:p>
              <a:pPr marL="171450" indent="-171450" algn="l">
                <a:buFont typeface="Arial" panose="020B0604020202020204" pitchFamily="34" charset="0"/>
                <a:buChar char="•"/>
              </a:pPr>
              <a:r>
                <a:rPr lang="en-US" dirty="0">
                  <a:latin typeface="Times New Roman" panose="02020603050405020304" pitchFamily="18" charset="0"/>
                </a:rPr>
                <a:t>Nearby Hotels</a:t>
              </a:r>
            </a:p>
            <a:p>
              <a:pPr marL="171450" indent="-171450" algn="l">
                <a:buFont typeface="Arial" panose="020B0604020202020204" pitchFamily="34" charset="0"/>
                <a:buChar char="•"/>
              </a:pPr>
              <a:r>
                <a:rPr lang="en-US" dirty="0">
                  <a:latin typeface="Times New Roman" panose="02020603050405020304" pitchFamily="18" charset="0"/>
                </a:rPr>
                <a:t>Nearby Apartments</a:t>
              </a:r>
            </a:p>
            <a:p>
              <a:pPr marL="171450" indent="-171450" algn="l">
                <a:buFont typeface="Arial" panose="020B0604020202020204" pitchFamily="34" charset="0"/>
                <a:buChar char="•"/>
              </a:pPr>
              <a:r>
                <a:rPr lang="en-US" dirty="0">
                  <a:latin typeface="Times New Roman" panose="02020603050405020304" pitchFamily="18" charset="0"/>
                </a:rPr>
                <a:t>Presence of hospitals</a:t>
              </a:r>
            </a:p>
            <a:p>
              <a:pPr marL="171450" indent="-171450" algn="l">
                <a:buFont typeface="Arial" panose="020B0604020202020204" pitchFamily="34" charset="0"/>
                <a:buChar char="•"/>
              </a:pPr>
              <a:r>
                <a:rPr lang="en-US" dirty="0">
                  <a:latin typeface="Times New Roman" panose="02020603050405020304" pitchFamily="18" charset="0"/>
                </a:rPr>
                <a:t>Presence of airports</a:t>
              </a:r>
            </a:p>
            <a:p>
              <a:pPr marL="171450" indent="-171450" algn="l">
                <a:buFont typeface="Arial" panose="020B0604020202020204" pitchFamily="34" charset="0"/>
                <a:buChar char="•"/>
              </a:pPr>
              <a:r>
                <a:rPr lang="en-US" dirty="0">
                  <a:latin typeface="Times New Roman" panose="02020603050405020304" pitchFamily="18" charset="0"/>
                </a:rPr>
                <a:t>Presence of parks</a:t>
              </a:r>
            </a:p>
            <a:p>
              <a:pPr marL="171450" indent="-171450" algn="l">
                <a:buFont typeface="Arial" panose="020B0604020202020204" pitchFamily="34" charset="0"/>
                <a:buChar char="•"/>
              </a:pPr>
              <a:r>
                <a:rPr lang="en-US" dirty="0">
                  <a:latin typeface="Times New Roman" panose="02020603050405020304" pitchFamily="18" charset="0"/>
                </a:rPr>
                <a:t>Presence of stadiums</a:t>
              </a:r>
            </a:p>
            <a:p>
              <a:pPr marL="171450" indent="-171450" algn="l">
                <a:buFont typeface="Arial" panose="020B0604020202020204" pitchFamily="34" charset="0"/>
                <a:buChar char="•"/>
              </a:pPr>
              <a:r>
                <a:rPr lang="en-US" b="1" dirty="0">
                  <a:latin typeface="Times New Roman" panose="02020603050405020304" pitchFamily="18" charset="0"/>
                </a:rPr>
                <a:t>Proximity to public transportation</a:t>
              </a:r>
            </a:p>
            <a:p>
              <a:pPr marL="171450" indent="-171450" algn="l">
                <a:buFont typeface="Arial" panose="020B0604020202020204" pitchFamily="34" charset="0"/>
                <a:buChar char="•"/>
              </a:pPr>
              <a:r>
                <a:rPr lang="en-US" b="1" dirty="0">
                  <a:latin typeface="Times New Roman" panose="02020603050405020304" pitchFamily="18" charset="0"/>
                </a:rPr>
                <a:t>Nearby universities/schools</a:t>
              </a:r>
            </a:p>
            <a:p>
              <a:pPr marL="171450" indent="-171450" algn="l">
                <a:buFont typeface="Arial" panose="020B0604020202020204" pitchFamily="34" charset="0"/>
                <a:buChar char="•"/>
              </a:pPr>
              <a:r>
                <a:rPr lang="en-US" dirty="0">
                  <a:latin typeface="Times New Roman" panose="02020603050405020304" pitchFamily="18" charset="0"/>
                </a:rPr>
                <a:t>Foot Traffic Pattern</a:t>
              </a:r>
            </a:p>
            <a:p>
              <a:pPr marL="171450" indent="-171450" algn="l">
                <a:buFont typeface="Arial" panose="020B0604020202020204" pitchFamily="34" charset="0"/>
                <a:buChar char="•"/>
              </a:pPr>
              <a:r>
                <a:rPr lang="en-US" dirty="0">
                  <a:latin typeface="Times New Roman" panose="02020603050405020304" pitchFamily="18" charset="0"/>
                </a:rPr>
                <a:t>Visibility</a:t>
              </a:r>
            </a:p>
            <a:p>
              <a:pPr marL="171450" indent="-171450" algn="l">
                <a:buFont typeface="Arial" panose="020B0604020202020204" pitchFamily="34" charset="0"/>
                <a:buChar char="•"/>
              </a:pPr>
              <a:endParaRPr lang="en-US" sz="1000" dirty="0">
                <a:latin typeface="Times New Roman" panose="02020603050405020304" pitchFamily="18" charset="0"/>
              </a:endParaRPr>
            </a:p>
          </p:txBody>
        </p:sp>
        <p:sp>
          <p:nvSpPr>
            <p:cNvPr id="146" name="Rectangle 145">
              <a:extLst>
                <a:ext uri="{FF2B5EF4-FFF2-40B4-BE49-F238E27FC236}">
                  <a16:creationId xmlns:a16="http://schemas.microsoft.com/office/drawing/2014/main" id="{9A029A39-C652-F7D8-ABB2-07901D96CC69}"/>
                </a:ext>
              </a:extLst>
            </p:cNvPr>
            <p:cNvSpPr/>
            <p:nvPr/>
          </p:nvSpPr>
          <p:spPr>
            <a:xfrm>
              <a:off x="1858940" y="1203411"/>
              <a:ext cx="1656790"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Location based</a:t>
              </a:r>
            </a:p>
          </p:txBody>
        </p:sp>
        <p:sp>
          <p:nvSpPr>
            <p:cNvPr id="147" name="Rectangle 146">
              <a:extLst>
                <a:ext uri="{FF2B5EF4-FFF2-40B4-BE49-F238E27FC236}">
                  <a16:creationId xmlns:a16="http://schemas.microsoft.com/office/drawing/2014/main" id="{C3729884-FC7B-AAE0-69E0-4E72278A20CE}"/>
                </a:ext>
              </a:extLst>
            </p:cNvPr>
            <p:cNvSpPr/>
            <p:nvPr/>
          </p:nvSpPr>
          <p:spPr>
            <a:xfrm>
              <a:off x="1858940" y="1677300"/>
              <a:ext cx="1656790" cy="2923877"/>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48" name="Group 147">
            <a:extLst>
              <a:ext uri="{FF2B5EF4-FFF2-40B4-BE49-F238E27FC236}">
                <a16:creationId xmlns:a16="http://schemas.microsoft.com/office/drawing/2014/main" id="{FC027D18-7452-548A-8176-BD97AD10C126}"/>
              </a:ext>
            </a:extLst>
          </p:cNvPr>
          <p:cNvGrpSpPr/>
          <p:nvPr/>
        </p:nvGrpSpPr>
        <p:grpSpPr>
          <a:xfrm>
            <a:off x="8043275" y="1580545"/>
            <a:ext cx="1383522" cy="1525016"/>
            <a:chOff x="1858940" y="1203411"/>
            <a:chExt cx="1383522" cy="1525016"/>
          </a:xfrm>
        </p:grpSpPr>
        <p:sp>
          <p:nvSpPr>
            <p:cNvPr id="149" name="TextBox 3">
              <a:extLst>
                <a:ext uri="{FF2B5EF4-FFF2-40B4-BE49-F238E27FC236}">
                  <a16:creationId xmlns:a16="http://schemas.microsoft.com/office/drawing/2014/main" id="{00A20498-B3B3-5B23-2430-3D2376723ED9}"/>
                </a:ext>
              </a:extLst>
            </p:cNvPr>
            <p:cNvSpPr txBox="1"/>
            <p:nvPr/>
          </p:nvSpPr>
          <p:spPr>
            <a:xfrm>
              <a:off x="1907649" y="1772781"/>
              <a:ext cx="1282263" cy="955646"/>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b="1" dirty="0">
                  <a:latin typeface="Times New Roman" panose="02020603050405020304" pitchFamily="18" charset="0"/>
                </a:rPr>
                <a:t>Local minimum wage rates</a:t>
              </a:r>
            </a:p>
            <a:p>
              <a:pPr marL="171450" indent="-171450" algn="l">
                <a:buFont typeface="Arial" panose="020B0604020202020204" pitchFamily="34" charset="0"/>
                <a:buChar char="•"/>
              </a:pPr>
              <a:r>
                <a:rPr lang="en-US" dirty="0">
                  <a:latin typeface="Times New Roman" panose="02020603050405020304" pitchFamily="18" charset="0"/>
                </a:rPr>
                <a:t>Labor availability</a:t>
              </a:r>
            </a:p>
          </p:txBody>
        </p:sp>
        <p:sp>
          <p:nvSpPr>
            <p:cNvPr id="150" name="Rectangle 149">
              <a:extLst>
                <a:ext uri="{FF2B5EF4-FFF2-40B4-BE49-F238E27FC236}">
                  <a16:creationId xmlns:a16="http://schemas.microsoft.com/office/drawing/2014/main" id="{838C4F65-14BD-FA99-D40B-326D04734868}"/>
                </a:ext>
              </a:extLst>
            </p:cNvPr>
            <p:cNvSpPr/>
            <p:nvPr/>
          </p:nvSpPr>
          <p:spPr>
            <a:xfrm>
              <a:off x="1858940" y="1203411"/>
              <a:ext cx="138352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Economic</a:t>
              </a:r>
            </a:p>
          </p:txBody>
        </p:sp>
        <p:sp>
          <p:nvSpPr>
            <p:cNvPr id="151" name="Rectangle 150">
              <a:extLst>
                <a:ext uri="{FF2B5EF4-FFF2-40B4-BE49-F238E27FC236}">
                  <a16:creationId xmlns:a16="http://schemas.microsoft.com/office/drawing/2014/main" id="{5B52A7F8-C86A-E3A0-C1F2-E0BB91EFD559}"/>
                </a:ext>
              </a:extLst>
            </p:cNvPr>
            <p:cNvSpPr/>
            <p:nvPr/>
          </p:nvSpPr>
          <p:spPr>
            <a:xfrm>
              <a:off x="1858940" y="1677299"/>
              <a:ext cx="1383522" cy="1020123"/>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52" name="Group 151">
            <a:extLst>
              <a:ext uri="{FF2B5EF4-FFF2-40B4-BE49-F238E27FC236}">
                <a16:creationId xmlns:a16="http://schemas.microsoft.com/office/drawing/2014/main" id="{6FBB450C-4E06-C36B-18BC-D8BDD8B0A35C}"/>
              </a:ext>
            </a:extLst>
          </p:cNvPr>
          <p:cNvGrpSpPr/>
          <p:nvPr/>
        </p:nvGrpSpPr>
        <p:grpSpPr>
          <a:xfrm>
            <a:off x="6099516" y="2699343"/>
            <a:ext cx="1383522" cy="1355739"/>
            <a:chOff x="1858940" y="1203411"/>
            <a:chExt cx="1383522" cy="1355739"/>
          </a:xfrm>
        </p:grpSpPr>
        <p:sp>
          <p:nvSpPr>
            <p:cNvPr id="153" name="TextBox 3">
              <a:extLst>
                <a:ext uri="{FF2B5EF4-FFF2-40B4-BE49-F238E27FC236}">
                  <a16:creationId xmlns:a16="http://schemas.microsoft.com/office/drawing/2014/main" id="{1C52D11E-973B-8A9D-DF65-700206633BA2}"/>
                </a:ext>
              </a:extLst>
            </p:cNvPr>
            <p:cNvSpPr txBox="1"/>
            <p:nvPr/>
          </p:nvSpPr>
          <p:spPr>
            <a:xfrm>
              <a:off x="1907649" y="1772781"/>
              <a:ext cx="1282263" cy="786369"/>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dirty="0">
                  <a:latin typeface="Times New Roman" panose="02020603050405020304" pitchFamily="18" charset="0"/>
                </a:rPr>
                <a:t>Local health stats</a:t>
              </a:r>
            </a:p>
            <a:p>
              <a:pPr marL="171450" indent="-171450" algn="l">
                <a:buFont typeface="Arial" panose="020B0604020202020204" pitchFamily="34" charset="0"/>
                <a:buChar char="•"/>
              </a:pPr>
              <a:r>
                <a:rPr lang="en-US" b="1" dirty="0">
                  <a:latin typeface="Times New Roman" panose="02020603050405020304" pitchFamily="18" charset="0"/>
                </a:rPr>
                <a:t>Crime rate &amp; safety</a:t>
              </a:r>
            </a:p>
          </p:txBody>
        </p:sp>
        <p:sp>
          <p:nvSpPr>
            <p:cNvPr id="154" name="Rectangle 153">
              <a:extLst>
                <a:ext uri="{FF2B5EF4-FFF2-40B4-BE49-F238E27FC236}">
                  <a16:creationId xmlns:a16="http://schemas.microsoft.com/office/drawing/2014/main" id="{32BA57E8-D650-BDCC-C1A9-090A32D4DCD4}"/>
                </a:ext>
              </a:extLst>
            </p:cNvPr>
            <p:cNvSpPr/>
            <p:nvPr/>
          </p:nvSpPr>
          <p:spPr>
            <a:xfrm>
              <a:off x="1858940" y="1203411"/>
              <a:ext cx="138352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Safety</a:t>
              </a:r>
            </a:p>
          </p:txBody>
        </p:sp>
        <p:sp>
          <p:nvSpPr>
            <p:cNvPr id="155" name="Rectangle 154">
              <a:extLst>
                <a:ext uri="{FF2B5EF4-FFF2-40B4-BE49-F238E27FC236}">
                  <a16:creationId xmlns:a16="http://schemas.microsoft.com/office/drawing/2014/main" id="{9125C84E-5AC8-1E08-ECA5-B1247BED3C3F}"/>
                </a:ext>
              </a:extLst>
            </p:cNvPr>
            <p:cNvSpPr/>
            <p:nvPr/>
          </p:nvSpPr>
          <p:spPr>
            <a:xfrm>
              <a:off x="1858940" y="1677299"/>
              <a:ext cx="1383522" cy="854009"/>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grpSp>
        <p:nvGrpSpPr>
          <p:cNvPr id="156" name="Group 155">
            <a:extLst>
              <a:ext uri="{FF2B5EF4-FFF2-40B4-BE49-F238E27FC236}">
                <a16:creationId xmlns:a16="http://schemas.microsoft.com/office/drawing/2014/main" id="{EE352D1D-4EC9-F46E-C590-2495AA0D14C4}"/>
              </a:ext>
            </a:extLst>
          </p:cNvPr>
          <p:cNvGrpSpPr/>
          <p:nvPr/>
        </p:nvGrpSpPr>
        <p:grpSpPr>
          <a:xfrm>
            <a:off x="10114779" y="2525996"/>
            <a:ext cx="1530681" cy="1372667"/>
            <a:chOff x="1858939" y="1203411"/>
            <a:chExt cx="1530681" cy="1372667"/>
          </a:xfrm>
        </p:grpSpPr>
        <p:sp>
          <p:nvSpPr>
            <p:cNvPr id="157" name="TextBox 3">
              <a:extLst>
                <a:ext uri="{FF2B5EF4-FFF2-40B4-BE49-F238E27FC236}">
                  <a16:creationId xmlns:a16="http://schemas.microsoft.com/office/drawing/2014/main" id="{D5642725-A9E6-B9F8-9C86-E47A34C34FEF}"/>
                </a:ext>
              </a:extLst>
            </p:cNvPr>
            <p:cNvSpPr txBox="1"/>
            <p:nvPr/>
          </p:nvSpPr>
          <p:spPr>
            <a:xfrm>
              <a:off x="1907649" y="1772781"/>
              <a:ext cx="1414842" cy="803297"/>
            </a:xfrm>
            <a:prstGeom prst="rect">
              <a:avLst/>
            </a:prstGeom>
            <a:noFill/>
          </p:spPr>
          <p:txBody>
            <a:bodyPr wrap="square" rtlCol="0">
              <a:spAutoFit/>
            </a:bodyP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1pPr>
              <a:lvl2pPr marL="4572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2pPr>
              <a:lvl3pPr marL="9144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tx1"/>
                  </a:solidFill>
                  <a:latin typeface="Arial" charset="0"/>
                  <a:ea typeface="+mn-ea"/>
                  <a:cs typeface="Times New Roman" pitchFamily="18" charset="0"/>
                </a:defRPr>
              </a:lvl5pPr>
              <a:lvl6pPr marL="2286000" algn="l" defTabSz="914400" rtl="0" eaLnBrk="1" latinLnBrk="0" hangingPunct="1">
                <a:defRPr sz="1100" kern="1200">
                  <a:solidFill>
                    <a:schemeClr val="tx1"/>
                  </a:solidFill>
                  <a:latin typeface="Arial" charset="0"/>
                  <a:ea typeface="+mn-ea"/>
                  <a:cs typeface="Times New Roman" pitchFamily="18" charset="0"/>
                </a:defRPr>
              </a:lvl6pPr>
              <a:lvl7pPr marL="2743200" algn="l" defTabSz="914400" rtl="0" eaLnBrk="1" latinLnBrk="0" hangingPunct="1">
                <a:defRPr sz="1100" kern="1200">
                  <a:solidFill>
                    <a:schemeClr val="tx1"/>
                  </a:solidFill>
                  <a:latin typeface="Arial" charset="0"/>
                  <a:ea typeface="+mn-ea"/>
                  <a:cs typeface="Times New Roman" pitchFamily="18" charset="0"/>
                </a:defRPr>
              </a:lvl7pPr>
              <a:lvl8pPr marL="3200400" algn="l" defTabSz="914400" rtl="0" eaLnBrk="1" latinLnBrk="0" hangingPunct="1">
                <a:defRPr sz="1100" kern="1200">
                  <a:solidFill>
                    <a:schemeClr val="tx1"/>
                  </a:solidFill>
                  <a:latin typeface="Arial" charset="0"/>
                  <a:ea typeface="+mn-ea"/>
                  <a:cs typeface="Times New Roman" pitchFamily="18" charset="0"/>
                </a:defRPr>
              </a:lvl8pPr>
              <a:lvl9pPr marL="3657600" algn="l" defTabSz="914400" rtl="0" eaLnBrk="1" latinLnBrk="0" hangingPunct="1">
                <a:defRPr sz="1100" kern="1200">
                  <a:solidFill>
                    <a:schemeClr val="tx1"/>
                  </a:solidFill>
                  <a:latin typeface="Arial" charset="0"/>
                  <a:ea typeface="+mn-ea"/>
                  <a:cs typeface="Times New Roman" pitchFamily="18" charset="0"/>
                </a:defRPr>
              </a:lvl9pPr>
            </a:lstStyle>
            <a:p>
              <a:pPr marL="171450" indent="-171450" algn="l">
                <a:buFont typeface="Arial" panose="020B0604020202020204" pitchFamily="34" charset="0"/>
                <a:buChar char="•"/>
              </a:pPr>
              <a:r>
                <a:rPr lang="en-US" dirty="0">
                  <a:latin typeface="Times New Roman" panose="02020603050405020304" pitchFamily="18" charset="0"/>
                </a:rPr>
                <a:t>Border locations</a:t>
              </a:r>
            </a:p>
            <a:p>
              <a:pPr marL="171450" indent="-171450" algn="l">
                <a:buFont typeface="Arial" panose="020B0604020202020204" pitchFamily="34" charset="0"/>
                <a:buChar char="•"/>
              </a:pPr>
              <a:r>
                <a:rPr lang="en-US" dirty="0">
                  <a:latin typeface="Times New Roman" panose="02020603050405020304" pitchFamily="18" charset="0"/>
                </a:rPr>
                <a:t>Trade area barriers</a:t>
              </a:r>
            </a:p>
            <a:p>
              <a:pPr marL="171450" indent="-171450" algn="l">
                <a:buFont typeface="Arial" panose="020B0604020202020204" pitchFamily="34" charset="0"/>
                <a:buChar char="•"/>
              </a:pPr>
              <a:r>
                <a:rPr lang="en-US" dirty="0">
                  <a:latin typeface="Times New Roman" panose="02020603050405020304" pitchFamily="18" charset="0"/>
                </a:rPr>
                <a:t>Product restrictions</a:t>
              </a:r>
            </a:p>
          </p:txBody>
        </p:sp>
        <p:sp>
          <p:nvSpPr>
            <p:cNvPr id="158" name="Rectangle 157">
              <a:extLst>
                <a:ext uri="{FF2B5EF4-FFF2-40B4-BE49-F238E27FC236}">
                  <a16:creationId xmlns:a16="http://schemas.microsoft.com/office/drawing/2014/main" id="{77146A76-EBD3-FB01-F30F-1665858D8568}"/>
                </a:ext>
              </a:extLst>
            </p:cNvPr>
            <p:cNvSpPr/>
            <p:nvPr/>
          </p:nvSpPr>
          <p:spPr>
            <a:xfrm>
              <a:off x="1858939" y="1203411"/>
              <a:ext cx="1516102" cy="473889"/>
            </a:xfrm>
            <a:prstGeom prst="rect">
              <a:avLst/>
            </a:prstGeom>
            <a:solidFill>
              <a:schemeClr val="accent4">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r>
                <a:rPr lang="en-US" sz="1000" b="1" dirty="0">
                  <a:solidFill>
                    <a:schemeClr val="tx1"/>
                  </a:solidFill>
                  <a:latin typeface="Times New Roman" panose="02020603050405020304" pitchFamily="18" charset="0"/>
                  <a:cs typeface="Times New Roman" panose="02020603050405020304" pitchFamily="18" charset="0"/>
                </a:rPr>
                <a:t>Legal &amp; regulatory</a:t>
              </a:r>
            </a:p>
          </p:txBody>
        </p:sp>
        <p:sp>
          <p:nvSpPr>
            <p:cNvPr id="159" name="Rectangle 158">
              <a:extLst>
                <a:ext uri="{FF2B5EF4-FFF2-40B4-BE49-F238E27FC236}">
                  <a16:creationId xmlns:a16="http://schemas.microsoft.com/office/drawing/2014/main" id="{99FB0BB9-2D67-6DCD-BE66-B3F92244905F}"/>
                </a:ext>
              </a:extLst>
            </p:cNvPr>
            <p:cNvSpPr/>
            <p:nvPr/>
          </p:nvSpPr>
          <p:spPr>
            <a:xfrm>
              <a:off x="1858939" y="1677300"/>
              <a:ext cx="1530681" cy="89877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1pPr>
              <a:lvl2pPr marL="4572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2pPr>
              <a:lvl3pPr marL="9144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3pPr>
              <a:lvl4pPr marL="13716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4pPr>
              <a:lvl5pPr marL="1828800" algn="ctr" rtl="0" eaLnBrk="0" fontAlgn="base" hangingPunct="0">
                <a:spcBef>
                  <a:spcPct val="10000"/>
                </a:spcBef>
                <a:spcAft>
                  <a:spcPct val="0"/>
                </a:spcAft>
                <a:buClr>
                  <a:srgbClr val="0B1F65"/>
                </a:buClr>
                <a:buFont typeface="Webdings" pitchFamily="18" charset="2"/>
                <a:defRPr sz="1100" kern="1200">
                  <a:solidFill>
                    <a:schemeClr val="lt1"/>
                  </a:solidFill>
                  <a:latin typeface="+mn-lt"/>
                  <a:ea typeface="+mn-ea"/>
                  <a:cs typeface="+mn-cs"/>
                </a:defRPr>
              </a:lvl5pPr>
              <a:lvl6pPr marL="2286000" algn="l" defTabSz="914400" rtl="0" eaLnBrk="1" latinLnBrk="0" hangingPunct="1">
                <a:defRPr sz="1100" kern="1200">
                  <a:solidFill>
                    <a:schemeClr val="lt1"/>
                  </a:solidFill>
                  <a:latin typeface="+mn-lt"/>
                  <a:ea typeface="+mn-ea"/>
                  <a:cs typeface="+mn-cs"/>
                </a:defRPr>
              </a:lvl6pPr>
              <a:lvl7pPr marL="2743200" algn="l" defTabSz="914400" rtl="0" eaLnBrk="1" latinLnBrk="0" hangingPunct="1">
                <a:defRPr sz="1100" kern="1200">
                  <a:solidFill>
                    <a:schemeClr val="lt1"/>
                  </a:solidFill>
                  <a:latin typeface="+mn-lt"/>
                  <a:ea typeface="+mn-ea"/>
                  <a:cs typeface="+mn-cs"/>
                </a:defRPr>
              </a:lvl7pPr>
              <a:lvl8pPr marL="3200400" algn="l" defTabSz="914400" rtl="0" eaLnBrk="1" latinLnBrk="0" hangingPunct="1">
                <a:defRPr sz="1100" kern="1200">
                  <a:solidFill>
                    <a:schemeClr val="lt1"/>
                  </a:solidFill>
                  <a:latin typeface="+mn-lt"/>
                  <a:ea typeface="+mn-ea"/>
                  <a:cs typeface="+mn-cs"/>
                </a:defRPr>
              </a:lvl8pPr>
              <a:lvl9pPr marL="3657600" algn="l" defTabSz="914400" rtl="0" eaLnBrk="1" latinLnBrk="0" hangingPunct="1">
                <a:defRPr sz="1100" kern="1200">
                  <a:solidFill>
                    <a:schemeClr val="lt1"/>
                  </a:solidFill>
                  <a:latin typeface="+mn-lt"/>
                  <a:ea typeface="+mn-ea"/>
                  <a:cs typeface="+mn-cs"/>
                </a:defRPr>
              </a:lvl9pPr>
            </a:lstStyle>
            <a:p>
              <a:pPr algn="l"/>
              <a:endParaRPr lang="en-US" sz="1050">
                <a:latin typeface="Times New Roman" panose="02020603050405020304" pitchFamily="18" charset="0"/>
                <a:cs typeface="Times New Roman" panose="02020603050405020304" pitchFamily="18" charset="0"/>
              </a:endParaRPr>
            </a:p>
          </p:txBody>
        </p:sp>
      </p:grpSp>
      <p:pic>
        <p:nvPicPr>
          <p:cNvPr id="163" name="Graphic 162" descr="Marker with solid fill">
            <a:extLst>
              <a:ext uri="{FF2B5EF4-FFF2-40B4-BE49-F238E27FC236}">
                <a16:creationId xmlns:a16="http://schemas.microsoft.com/office/drawing/2014/main" id="{4D3520AE-1DA2-32BA-08FD-A85F447E95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880" y="1076258"/>
            <a:ext cx="914400" cy="914400"/>
          </a:xfrm>
          <a:prstGeom prst="rect">
            <a:avLst/>
          </a:prstGeom>
        </p:spPr>
      </p:pic>
      <p:pic>
        <p:nvPicPr>
          <p:cNvPr id="166" name="Graphic 165" descr="Competition with solid fill">
            <a:extLst>
              <a:ext uri="{FF2B5EF4-FFF2-40B4-BE49-F238E27FC236}">
                <a16:creationId xmlns:a16="http://schemas.microsoft.com/office/drawing/2014/main" id="{A8B3402C-97E3-F84D-F932-64BA3518D0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8003" y="2253462"/>
            <a:ext cx="914400" cy="914400"/>
          </a:xfrm>
          <a:prstGeom prst="rect">
            <a:avLst/>
          </a:prstGeom>
        </p:spPr>
      </p:pic>
      <p:pic>
        <p:nvPicPr>
          <p:cNvPr id="168" name="Graphic 167" descr="Periodic Graph with solid fill">
            <a:extLst>
              <a:ext uri="{FF2B5EF4-FFF2-40B4-BE49-F238E27FC236}">
                <a16:creationId xmlns:a16="http://schemas.microsoft.com/office/drawing/2014/main" id="{624BD6F9-2F76-50C0-80D3-AA1C8EF0A6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3259" y="3601771"/>
            <a:ext cx="683855" cy="683855"/>
          </a:xfrm>
          <a:prstGeom prst="rect">
            <a:avLst/>
          </a:prstGeom>
        </p:spPr>
      </p:pic>
      <p:pic>
        <p:nvPicPr>
          <p:cNvPr id="170" name="Graphic 169" descr="City with solid fill">
            <a:extLst>
              <a:ext uri="{FF2B5EF4-FFF2-40B4-BE49-F238E27FC236}">
                <a16:creationId xmlns:a16="http://schemas.microsoft.com/office/drawing/2014/main" id="{B402990B-F09E-7C58-2294-C34AC9848D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54619" y="1145577"/>
            <a:ext cx="775762" cy="775762"/>
          </a:xfrm>
          <a:prstGeom prst="rect">
            <a:avLst/>
          </a:prstGeom>
        </p:spPr>
      </p:pic>
      <p:pic>
        <p:nvPicPr>
          <p:cNvPr id="172" name="Graphic 171" descr="Construction worker male with solid fill">
            <a:extLst>
              <a:ext uri="{FF2B5EF4-FFF2-40B4-BE49-F238E27FC236}">
                <a16:creationId xmlns:a16="http://schemas.microsoft.com/office/drawing/2014/main" id="{F4E9DBB8-EBC4-1C13-34AA-51C3128F92A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5758" y="2337078"/>
            <a:ext cx="687489" cy="687489"/>
          </a:xfrm>
          <a:prstGeom prst="rect">
            <a:avLst/>
          </a:prstGeom>
        </p:spPr>
      </p:pic>
      <p:pic>
        <p:nvPicPr>
          <p:cNvPr id="174" name="Graphic 173" descr="Supply And Demand with solid fill">
            <a:extLst>
              <a:ext uri="{FF2B5EF4-FFF2-40B4-BE49-F238E27FC236}">
                <a16:creationId xmlns:a16="http://schemas.microsoft.com/office/drawing/2014/main" id="{A3ED1D37-1A8C-299C-F062-CF9AC2306D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82143" y="1229918"/>
            <a:ext cx="619682" cy="619682"/>
          </a:xfrm>
          <a:prstGeom prst="rect">
            <a:avLst/>
          </a:prstGeom>
        </p:spPr>
      </p:pic>
      <p:pic>
        <p:nvPicPr>
          <p:cNvPr id="176" name="Graphic 175" descr="Universal access with solid fill">
            <a:extLst>
              <a:ext uri="{FF2B5EF4-FFF2-40B4-BE49-F238E27FC236}">
                <a16:creationId xmlns:a16="http://schemas.microsoft.com/office/drawing/2014/main" id="{10FA8A7B-8411-F38B-0495-5AE2226566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88900" y="3046088"/>
            <a:ext cx="606168" cy="606168"/>
          </a:xfrm>
          <a:prstGeom prst="rect">
            <a:avLst/>
          </a:prstGeom>
        </p:spPr>
      </p:pic>
      <p:pic>
        <p:nvPicPr>
          <p:cNvPr id="178" name="Graphic 177" descr="Gavel with solid fill">
            <a:extLst>
              <a:ext uri="{FF2B5EF4-FFF2-40B4-BE49-F238E27FC236}">
                <a16:creationId xmlns:a16="http://schemas.microsoft.com/office/drawing/2014/main" id="{109DAD91-3922-B374-2BB7-95155238C4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19744" y="2078086"/>
            <a:ext cx="687490" cy="687490"/>
          </a:xfrm>
          <a:prstGeom prst="rect">
            <a:avLst/>
          </a:prstGeom>
        </p:spPr>
      </p:pic>
    </p:spTree>
    <p:extLst>
      <p:ext uri="{BB962C8B-B14F-4D97-AF65-F5344CB8AC3E}">
        <p14:creationId xmlns:p14="http://schemas.microsoft.com/office/powerpoint/2010/main" val="87518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F9EC-A3D4-8347-8BEB-7686ECF6F4AF}"/>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5E068CAB-FBFA-82E4-2B5D-0CB140A46343}"/>
              </a:ext>
            </a:extLst>
          </p:cNvPr>
          <p:cNvSpPr>
            <a:spLocks noGrp="1"/>
          </p:cNvSpPr>
          <p:nvPr>
            <p:ph type="ctrTitle"/>
          </p:nvPr>
        </p:nvSpPr>
        <p:spPr>
          <a:xfrm>
            <a:off x="2189998" y="2962552"/>
            <a:ext cx="8562085" cy="1329595"/>
          </a:xfrm>
        </p:spPr>
        <p:txBody>
          <a:bodyPr/>
          <a:lstStyle/>
          <a:p>
            <a:r>
              <a:rPr lang="en-US" b="0">
                <a:latin typeface="Franklin Gothic Medium"/>
              </a:rPr>
              <a:t>Traffic volume &amp; Distance to Highway </a:t>
            </a:r>
            <a:endParaRPr lang="en-US" sz="4800" b="0">
              <a:latin typeface="Franklin Gothic Medium" panose="020B0603020102020204" pitchFamily="34" charset="0"/>
            </a:endParaRPr>
          </a:p>
        </p:txBody>
      </p:sp>
      <p:sp>
        <p:nvSpPr>
          <p:cNvPr id="4" name="Date">
            <a:extLst>
              <a:ext uri="{FF2B5EF4-FFF2-40B4-BE49-F238E27FC236}">
                <a16:creationId xmlns:a16="http://schemas.microsoft.com/office/drawing/2014/main" id="{CBF5FCB9-1546-B85B-E778-034E0EAD24D8}"/>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79DB743-BB9C-3E88-B62C-9D9914EA1C87}"/>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99118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E150-C17E-121F-6E80-A932F8B746F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85C94CF4-027E-EE53-5E39-9C3E59318F3B}"/>
              </a:ext>
            </a:extLst>
          </p:cNvPr>
          <p:cNvSpPr>
            <a:spLocks noGrp="1"/>
          </p:cNvSpPr>
          <p:nvPr>
            <p:ph type="dt" sz="half" idx="10"/>
          </p:nvPr>
        </p:nvSpPr>
        <p:spPr/>
        <p:txBody>
          <a:bodyPr/>
          <a:lstStyle/>
          <a:p>
            <a:fld id="{D47A9A36-4EB0-BF46-AE48-7CDA251B954B}" type="datetime1">
              <a:rPr lang="en-US" smtClean="0"/>
              <a:t>1/18/24</a:t>
            </a:fld>
            <a:endParaRPr lang="en-US"/>
          </a:p>
        </p:txBody>
      </p:sp>
      <p:sp>
        <p:nvSpPr>
          <p:cNvPr id="6" name="Slide Number Placeholder 5">
            <a:extLst>
              <a:ext uri="{FF2B5EF4-FFF2-40B4-BE49-F238E27FC236}">
                <a16:creationId xmlns:a16="http://schemas.microsoft.com/office/drawing/2014/main" id="{ED861C9A-EFA6-48B9-0637-4D2967C12B61}"/>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8" name="TextBox 7">
            <a:extLst>
              <a:ext uri="{FF2B5EF4-FFF2-40B4-BE49-F238E27FC236}">
                <a16:creationId xmlns:a16="http://schemas.microsoft.com/office/drawing/2014/main" id="{0030C1C4-EA1B-9DC4-373B-5579515612B5}"/>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Traffic Volume</a:t>
            </a:r>
          </a:p>
        </p:txBody>
      </p:sp>
      <p:sp>
        <p:nvSpPr>
          <p:cNvPr id="4" name="TextBox 3">
            <a:extLst>
              <a:ext uri="{FF2B5EF4-FFF2-40B4-BE49-F238E27FC236}">
                <a16:creationId xmlns:a16="http://schemas.microsoft.com/office/drawing/2014/main" id="{35526034-BFCA-E177-D12E-7D87F34C3EBB}"/>
              </a:ext>
            </a:extLst>
          </p:cNvPr>
          <p:cNvSpPr txBox="1"/>
          <p:nvPr/>
        </p:nvSpPr>
        <p:spPr>
          <a:xfrm>
            <a:off x="653142" y="1113064"/>
            <a:ext cx="2898321"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Identify States</a:t>
            </a:r>
          </a:p>
        </p:txBody>
      </p:sp>
      <p:sp>
        <p:nvSpPr>
          <p:cNvPr id="7" name="TextBox 6">
            <a:extLst>
              <a:ext uri="{FF2B5EF4-FFF2-40B4-BE49-F238E27FC236}">
                <a16:creationId xmlns:a16="http://schemas.microsoft.com/office/drawing/2014/main" id="{BF84DF90-DB48-AE56-22B4-5E35C1C8B041}"/>
              </a:ext>
            </a:extLst>
          </p:cNvPr>
          <p:cNvSpPr txBox="1"/>
          <p:nvPr/>
        </p:nvSpPr>
        <p:spPr>
          <a:xfrm>
            <a:off x="685798" y="1864178"/>
            <a:ext cx="2898321"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Data from Department of Transportation</a:t>
            </a:r>
          </a:p>
        </p:txBody>
      </p:sp>
      <p:sp>
        <p:nvSpPr>
          <p:cNvPr id="9" name="TextBox 8">
            <a:extLst>
              <a:ext uri="{FF2B5EF4-FFF2-40B4-BE49-F238E27FC236}">
                <a16:creationId xmlns:a16="http://schemas.microsoft.com/office/drawing/2014/main" id="{66E5EB71-B255-9471-AA02-071E81D4DA22}"/>
              </a:ext>
            </a:extLst>
          </p:cNvPr>
          <p:cNvSpPr txBox="1"/>
          <p:nvPr/>
        </p:nvSpPr>
        <p:spPr>
          <a:xfrm>
            <a:off x="685798" y="3714749"/>
            <a:ext cx="2898321" cy="646331"/>
          </a:xfrm>
          <a:prstGeom prst="rect">
            <a:avLst/>
          </a:prstGeom>
          <a:solidFill>
            <a:srgbClr val="C9E8A7"/>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Identify Location IDs with Latitude &amp; Longitude</a:t>
            </a:r>
          </a:p>
        </p:txBody>
      </p:sp>
      <p:sp>
        <p:nvSpPr>
          <p:cNvPr id="10" name="TextBox 9">
            <a:extLst>
              <a:ext uri="{FF2B5EF4-FFF2-40B4-BE49-F238E27FC236}">
                <a16:creationId xmlns:a16="http://schemas.microsoft.com/office/drawing/2014/main" id="{39D81162-CD98-33CF-6D3F-7D64556C6A52}"/>
              </a:ext>
            </a:extLst>
          </p:cNvPr>
          <p:cNvSpPr txBox="1"/>
          <p:nvPr/>
        </p:nvSpPr>
        <p:spPr>
          <a:xfrm>
            <a:off x="685798" y="2898320"/>
            <a:ext cx="2898321"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Identify Counties</a:t>
            </a:r>
          </a:p>
        </p:txBody>
      </p:sp>
      <p:sp>
        <p:nvSpPr>
          <p:cNvPr id="11" name="TextBox 10">
            <a:extLst>
              <a:ext uri="{FF2B5EF4-FFF2-40B4-BE49-F238E27FC236}">
                <a16:creationId xmlns:a16="http://schemas.microsoft.com/office/drawing/2014/main" id="{D9E08B86-990D-240C-4F33-0D65D29D202F}"/>
              </a:ext>
            </a:extLst>
          </p:cNvPr>
          <p:cNvSpPr txBox="1"/>
          <p:nvPr/>
        </p:nvSpPr>
        <p:spPr>
          <a:xfrm>
            <a:off x="685799" y="4781550"/>
            <a:ext cx="2898321" cy="369332"/>
          </a:xfrm>
          <a:prstGeom prst="rect">
            <a:avLst/>
          </a:prstGeom>
          <a:solidFill>
            <a:srgbClr val="92D05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Annual Average Daily Traffic</a:t>
            </a:r>
          </a:p>
        </p:txBody>
      </p:sp>
      <p:pic>
        <p:nvPicPr>
          <p:cNvPr id="12" name="Picture 11" descr="A screenshot of a computer screen&#10;&#10;Description automatically generated">
            <a:extLst>
              <a:ext uri="{FF2B5EF4-FFF2-40B4-BE49-F238E27FC236}">
                <a16:creationId xmlns:a16="http://schemas.microsoft.com/office/drawing/2014/main" id="{FAC64287-A36A-18E6-BFDA-6D54DF3B1F4D}"/>
              </a:ext>
            </a:extLst>
          </p:cNvPr>
          <p:cNvPicPr>
            <a:picLocks noChangeAspect="1"/>
          </p:cNvPicPr>
          <p:nvPr/>
        </p:nvPicPr>
        <p:blipFill>
          <a:blip r:embed="rId2"/>
          <a:stretch>
            <a:fillRect/>
          </a:stretch>
        </p:blipFill>
        <p:spPr>
          <a:xfrm>
            <a:off x="3744685" y="1108897"/>
            <a:ext cx="7935686" cy="4302749"/>
          </a:xfrm>
          <a:prstGeom prst="rect">
            <a:avLst/>
          </a:prstGeom>
        </p:spPr>
      </p:pic>
      <p:sp>
        <p:nvSpPr>
          <p:cNvPr id="13" name="TextBox 12">
            <a:extLst>
              <a:ext uri="{FF2B5EF4-FFF2-40B4-BE49-F238E27FC236}">
                <a16:creationId xmlns:a16="http://schemas.microsoft.com/office/drawing/2014/main" id="{868622A5-5217-9E9E-D4E6-6BB9A90A8225}"/>
              </a:ext>
            </a:extLst>
          </p:cNvPr>
          <p:cNvSpPr txBox="1"/>
          <p:nvPr/>
        </p:nvSpPr>
        <p:spPr>
          <a:xfrm>
            <a:off x="664028" y="5543549"/>
            <a:ext cx="11019063"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u="sng">
                <a:solidFill>
                  <a:srgbClr val="0070C0"/>
                </a:solidFill>
                <a:ea typeface="+mn-lt"/>
                <a:cs typeface="+mn-lt"/>
              </a:rPr>
              <a:t>https://indot.public.ms2soft.com/tcds/tsearch.asp?loc=Indot&amp;mod</a:t>
            </a:r>
            <a:endParaRPr lang="en-US" sz="1600" u="sng">
              <a:solidFill>
                <a:srgbClr val="0070C0"/>
              </a:solidFill>
            </a:endParaRPr>
          </a:p>
        </p:txBody>
      </p:sp>
      <p:cxnSp>
        <p:nvCxnSpPr>
          <p:cNvPr id="15" name="Straight Arrow Connector 14">
            <a:extLst>
              <a:ext uri="{FF2B5EF4-FFF2-40B4-BE49-F238E27FC236}">
                <a16:creationId xmlns:a16="http://schemas.microsoft.com/office/drawing/2014/main" id="{33E89226-27C7-7DFC-7140-E78197195381}"/>
              </a:ext>
            </a:extLst>
          </p:cNvPr>
          <p:cNvCxnSpPr/>
          <p:nvPr/>
        </p:nvCxnSpPr>
        <p:spPr>
          <a:xfrm>
            <a:off x="2135567" y="1476555"/>
            <a:ext cx="4056" cy="3775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47CC808D-E559-AB72-BDDB-35FC59532C1E}"/>
              </a:ext>
            </a:extLst>
          </p:cNvPr>
          <p:cNvCxnSpPr>
            <a:cxnSpLocks/>
          </p:cNvCxnSpPr>
          <p:nvPr/>
        </p:nvCxnSpPr>
        <p:spPr>
          <a:xfrm>
            <a:off x="2135566" y="2508430"/>
            <a:ext cx="4056" cy="3775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BB99DEED-19A2-86C8-5788-3D61FDFFFF29}"/>
              </a:ext>
            </a:extLst>
          </p:cNvPr>
          <p:cNvCxnSpPr>
            <a:cxnSpLocks/>
          </p:cNvCxnSpPr>
          <p:nvPr/>
        </p:nvCxnSpPr>
        <p:spPr>
          <a:xfrm flipH="1">
            <a:off x="2132879" y="3263687"/>
            <a:ext cx="2503" cy="4450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19A18B6F-D752-D37A-B9BA-411D52F8FD55}"/>
              </a:ext>
            </a:extLst>
          </p:cNvPr>
          <p:cNvCxnSpPr>
            <a:cxnSpLocks/>
          </p:cNvCxnSpPr>
          <p:nvPr/>
        </p:nvCxnSpPr>
        <p:spPr>
          <a:xfrm flipH="1">
            <a:off x="2132880" y="4364611"/>
            <a:ext cx="10624" cy="4109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389892253"/>
      </p:ext>
    </p:extLst>
  </p:cSld>
  <p:clrMapOvr>
    <a:masterClrMapping/>
  </p:clrMapOvr>
</p:sld>
</file>

<file path=ppt/theme/theme1.xml><?xml version="1.0" encoding="utf-8"?>
<a:theme xmlns:a="http://schemas.openxmlformats.org/drawingml/2006/main" name="Welding Curriculum - Basic Welding">
  <a:themeElements>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fontScheme name="Welding Curriculum - Basic Wel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elding Curriculum - Basic Weld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elding Curriculum - Basic Weld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elding Curriculum - Basic Weld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elding Curriculum - Basic Weld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elding Curriculum - Basic Weld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elding Curriculum - Basic Weld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elding Curriculum - Basic Weld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elding Curriculum - Basic Weld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elding Curriculum - Basic Weld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elding Curriculum - Basic Weld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elding Curriculum - Basic Weld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elding Curriculum - Basic Weld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TotalTime>
  <Words>1185</Words>
  <Application>Microsoft Macintosh PowerPoint</Application>
  <PresentationFormat>Widescreen</PresentationFormat>
  <Paragraphs>401</Paragraphs>
  <Slides>26</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Acumin Pro</vt:lpstr>
      <vt:lpstr>Aptos Narrow</vt:lpstr>
      <vt:lpstr>Arial</vt:lpstr>
      <vt:lpstr>Calibri</vt:lpstr>
      <vt:lpstr>Franklin Gothic Book</vt:lpstr>
      <vt:lpstr>Franklin Gothic Demi</vt:lpstr>
      <vt:lpstr>Franklin Gothic Medium</vt:lpstr>
      <vt:lpstr>Impact</vt:lpstr>
      <vt:lpstr>Söhne Mono</vt:lpstr>
      <vt:lpstr>Times New Roman</vt:lpstr>
      <vt:lpstr>United Sans Rg Md</vt:lpstr>
      <vt:lpstr>Wingdings</vt:lpstr>
      <vt:lpstr>Welding Curriculum - Basic Welding</vt:lpstr>
      <vt:lpstr>Purdue2</vt:lpstr>
      <vt:lpstr>Purdue business Analytics team</vt:lpstr>
      <vt:lpstr>PowerPoint Presentation</vt:lpstr>
      <vt:lpstr>AGENDA</vt:lpstr>
      <vt:lpstr>PROJECT SCOPE</vt:lpstr>
      <vt:lpstr>PowerPoint Presentation</vt:lpstr>
      <vt:lpstr>Features Identified/Existing</vt:lpstr>
      <vt:lpstr>PowerPoint Presentation</vt:lpstr>
      <vt:lpstr>Traffic volume &amp; Distance to Highway </vt:lpstr>
      <vt:lpstr>PowerPoint Presentation</vt:lpstr>
      <vt:lpstr>PowerPoint Presentation</vt:lpstr>
      <vt:lpstr>PowerPoint Presentation</vt:lpstr>
      <vt:lpstr>Nearby Places</vt:lpstr>
      <vt:lpstr>PowerPoint Presentation</vt:lpstr>
      <vt:lpstr>PowerPoint Presentation</vt:lpstr>
      <vt:lpstr>Potential External sources </vt:lpstr>
      <vt:lpstr>PowerPoint Presentation</vt:lpstr>
      <vt:lpstr>PowerPoint Presentation</vt:lpstr>
      <vt:lpstr>PowerPoint Presentation</vt:lpstr>
      <vt:lpstr>PowerPoint Presentation</vt:lpstr>
      <vt:lpstr>PowerPoint Presentation</vt:lpstr>
      <vt:lpstr>Code walkthrough + scraping Demo</vt:lpstr>
      <vt:lpstr>Questions/Next Steps</vt:lpstr>
      <vt:lpstr>PowerPoint Presentation</vt:lpstr>
      <vt:lpstr>THANK YOU</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Sharma</dc:creator>
  <cp:lastModifiedBy>Harshraj Vijaysinh Jadeja</cp:lastModifiedBy>
  <cp:revision>4</cp:revision>
  <dcterms:created xsi:type="dcterms:W3CDTF">2024-01-12T17:43:08Z</dcterms:created>
  <dcterms:modified xsi:type="dcterms:W3CDTF">2024-01-19T16:42:26Z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2024-01-12T20:12:10Z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3bbb4eae-5198-4c68-b12e-595c3076534a</vt:lpwstr>
  </property>
  <property fmtid="{D5CDD505-2E9C-101B-9397-08002B2CF9AE}" pid="8" name="MSIP_Label_4044bd30-2ed7-4c9d-9d12-46200872a97b_ContentBits">
    <vt:lpwstr>0</vt:lpwstr>
  </property>
</Properties>
</file>